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notesMasterIdLst>
    <p:notesMasterId r:id="rId14"/>
  </p:notesMasterIdLst>
  <p:sldIdLst>
    <p:sldId id="256" r:id="rId2"/>
    <p:sldId id="264" r:id="rId3"/>
    <p:sldId id="265" r:id="rId4"/>
    <p:sldId id="257" r:id="rId5"/>
    <p:sldId id="267" r:id="rId6"/>
    <p:sldId id="270" r:id="rId7"/>
    <p:sldId id="271" r:id="rId8"/>
    <p:sldId id="273" r:id="rId9"/>
    <p:sldId id="262" r:id="rId10"/>
    <p:sldId id="263" r:id="rId11"/>
    <p:sldId id="269"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70293" autoAdjust="0"/>
  </p:normalViewPr>
  <p:slideViewPr>
    <p:cSldViewPr snapToGrid="0">
      <p:cViewPr varScale="1">
        <p:scale>
          <a:sx n="78" d="100"/>
          <a:sy n="78" d="100"/>
        </p:scale>
        <p:origin x="175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FA7C5A-0737-4948-BF53-174D25B79F0E}" type="doc">
      <dgm:prSet loTypeId="urn:microsoft.com/office/officeart/2005/8/layout/process1" loCatId="process" qsTypeId="urn:microsoft.com/office/officeart/2005/8/quickstyle/simple1" qsCatId="simple" csTypeId="urn:microsoft.com/office/officeart/2005/8/colors/accent1_2" csCatId="accent1" phldr="1"/>
      <dgm:spPr/>
    </dgm:pt>
    <dgm:pt modelId="{D972B668-3B0B-4DDA-B106-1A82287C5EF4}">
      <dgm:prSet phldrT="[Text]"/>
      <dgm:spPr/>
      <dgm:t>
        <a:bodyPr/>
        <a:lstStyle/>
        <a:p>
          <a:r>
            <a:rPr lang="en-CA" dirty="0"/>
            <a:t>Ratings Data</a:t>
          </a:r>
        </a:p>
      </dgm:t>
    </dgm:pt>
    <dgm:pt modelId="{A216BB8C-EFBD-42F7-808D-43C1A1B71FD1}" type="parTrans" cxnId="{AF8A7E07-6A8C-40B6-A7BE-48DE021F8427}">
      <dgm:prSet/>
      <dgm:spPr/>
      <dgm:t>
        <a:bodyPr/>
        <a:lstStyle/>
        <a:p>
          <a:endParaRPr lang="en-CA"/>
        </a:p>
      </dgm:t>
    </dgm:pt>
    <dgm:pt modelId="{1CA8DD97-3739-46C0-8CB8-2DDA10398CAE}" type="sibTrans" cxnId="{AF8A7E07-6A8C-40B6-A7BE-48DE021F8427}">
      <dgm:prSet/>
      <dgm:spPr/>
      <dgm:t>
        <a:bodyPr/>
        <a:lstStyle/>
        <a:p>
          <a:endParaRPr lang="en-CA"/>
        </a:p>
      </dgm:t>
    </dgm:pt>
    <dgm:pt modelId="{24D3AE6B-C0D5-4645-A334-A26DFF5113B7}">
      <dgm:prSet phldrT="[Text]"/>
      <dgm:spPr/>
      <dgm:t>
        <a:bodyPr/>
        <a:lstStyle/>
        <a:p>
          <a:r>
            <a:rPr lang="en-CA" dirty="0"/>
            <a:t>Normalize Ratings</a:t>
          </a:r>
        </a:p>
      </dgm:t>
    </dgm:pt>
    <dgm:pt modelId="{7913072F-4C4B-4F22-B3AA-AF19D7F5F4FB}" type="parTrans" cxnId="{8628CCFE-4A29-4B06-A135-82BFEAB3D703}">
      <dgm:prSet/>
      <dgm:spPr/>
      <dgm:t>
        <a:bodyPr/>
        <a:lstStyle/>
        <a:p>
          <a:endParaRPr lang="en-CA"/>
        </a:p>
      </dgm:t>
    </dgm:pt>
    <dgm:pt modelId="{D0C8D7F4-0193-42C6-A7B3-2517F0C2C19F}" type="sibTrans" cxnId="{8628CCFE-4A29-4B06-A135-82BFEAB3D703}">
      <dgm:prSet/>
      <dgm:spPr/>
      <dgm:t>
        <a:bodyPr/>
        <a:lstStyle/>
        <a:p>
          <a:endParaRPr lang="en-CA"/>
        </a:p>
      </dgm:t>
    </dgm:pt>
    <dgm:pt modelId="{D9A9020E-9486-48DD-BF79-0046130A30EF}">
      <dgm:prSet phldrT="[Text]"/>
      <dgm:spPr/>
      <dgm:t>
        <a:bodyPr/>
        <a:lstStyle/>
        <a:p>
          <a:r>
            <a:rPr lang="en-CA" dirty="0"/>
            <a:t>Recommender Model</a:t>
          </a:r>
        </a:p>
      </dgm:t>
    </dgm:pt>
    <dgm:pt modelId="{9BDC9292-94DA-4B44-8014-B834AED70F97}" type="parTrans" cxnId="{0C1C6BC6-7624-4BFA-BED4-38C111B0E392}">
      <dgm:prSet/>
      <dgm:spPr/>
      <dgm:t>
        <a:bodyPr/>
        <a:lstStyle/>
        <a:p>
          <a:endParaRPr lang="en-CA"/>
        </a:p>
      </dgm:t>
    </dgm:pt>
    <dgm:pt modelId="{6C9113CC-A8AF-4965-AEFB-7534C4508844}" type="sibTrans" cxnId="{0C1C6BC6-7624-4BFA-BED4-38C111B0E392}">
      <dgm:prSet/>
      <dgm:spPr/>
      <dgm:t>
        <a:bodyPr/>
        <a:lstStyle/>
        <a:p>
          <a:endParaRPr lang="en-CA"/>
        </a:p>
      </dgm:t>
    </dgm:pt>
    <dgm:pt modelId="{B016E100-7303-407E-BAFF-3C9F11B916C4}" type="pres">
      <dgm:prSet presAssocID="{B7FA7C5A-0737-4948-BF53-174D25B79F0E}" presName="Name0" presStyleCnt="0">
        <dgm:presLayoutVars>
          <dgm:dir/>
          <dgm:resizeHandles val="exact"/>
        </dgm:presLayoutVars>
      </dgm:prSet>
      <dgm:spPr/>
    </dgm:pt>
    <dgm:pt modelId="{ABE12F59-21B2-4646-9F84-51B2D819DC35}" type="pres">
      <dgm:prSet presAssocID="{D972B668-3B0B-4DDA-B106-1A82287C5EF4}" presName="node" presStyleLbl="node1" presStyleIdx="0" presStyleCnt="3">
        <dgm:presLayoutVars>
          <dgm:bulletEnabled val="1"/>
        </dgm:presLayoutVars>
      </dgm:prSet>
      <dgm:spPr/>
    </dgm:pt>
    <dgm:pt modelId="{52A66CDF-86AF-4FFE-A957-7FBC9CC505A3}" type="pres">
      <dgm:prSet presAssocID="{1CA8DD97-3739-46C0-8CB8-2DDA10398CAE}" presName="sibTrans" presStyleLbl="sibTrans2D1" presStyleIdx="0" presStyleCnt="2"/>
      <dgm:spPr/>
    </dgm:pt>
    <dgm:pt modelId="{936ED5A2-44E5-4941-9B0A-240D1F409D39}" type="pres">
      <dgm:prSet presAssocID="{1CA8DD97-3739-46C0-8CB8-2DDA10398CAE}" presName="connectorText" presStyleLbl="sibTrans2D1" presStyleIdx="0" presStyleCnt="2"/>
      <dgm:spPr/>
    </dgm:pt>
    <dgm:pt modelId="{A3A55BFC-0F8A-4CA0-A3B9-AC606CB244DB}" type="pres">
      <dgm:prSet presAssocID="{24D3AE6B-C0D5-4645-A334-A26DFF5113B7}" presName="node" presStyleLbl="node1" presStyleIdx="1" presStyleCnt="3">
        <dgm:presLayoutVars>
          <dgm:bulletEnabled val="1"/>
        </dgm:presLayoutVars>
      </dgm:prSet>
      <dgm:spPr/>
    </dgm:pt>
    <dgm:pt modelId="{AEDF27DA-9A0D-453D-9527-5BFB38908214}" type="pres">
      <dgm:prSet presAssocID="{D0C8D7F4-0193-42C6-A7B3-2517F0C2C19F}" presName="sibTrans" presStyleLbl="sibTrans2D1" presStyleIdx="1" presStyleCnt="2"/>
      <dgm:spPr/>
    </dgm:pt>
    <dgm:pt modelId="{CCBCBECD-86FB-48FA-92DC-749E2D6EB967}" type="pres">
      <dgm:prSet presAssocID="{D0C8D7F4-0193-42C6-A7B3-2517F0C2C19F}" presName="connectorText" presStyleLbl="sibTrans2D1" presStyleIdx="1" presStyleCnt="2"/>
      <dgm:spPr/>
    </dgm:pt>
    <dgm:pt modelId="{19366351-DB80-40BF-A107-053C3BEBC462}" type="pres">
      <dgm:prSet presAssocID="{D9A9020E-9486-48DD-BF79-0046130A30EF}" presName="node" presStyleLbl="node1" presStyleIdx="2" presStyleCnt="3">
        <dgm:presLayoutVars>
          <dgm:bulletEnabled val="1"/>
        </dgm:presLayoutVars>
      </dgm:prSet>
      <dgm:spPr/>
    </dgm:pt>
  </dgm:ptLst>
  <dgm:cxnLst>
    <dgm:cxn modelId="{B944CB02-8752-48E8-AD19-0D4E37D93180}" type="presOf" srcId="{D9A9020E-9486-48DD-BF79-0046130A30EF}" destId="{19366351-DB80-40BF-A107-053C3BEBC462}" srcOrd="0" destOrd="0" presId="urn:microsoft.com/office/officeart/2005/8/layout/process1"/>
    <dgm:cxn modelId="{AF8A7E07-6A8C-40B6-A7BE-48DE021F8427}" srcId="{B7FA7C5A-0737-4948-BF53-174D25B79F0E}" destId="{D972B668-3B0B-4DDA-B106-1A82287C5EF4}" srcOrd="0" destOrd="0" parTransId="{A216BB8C-EFBD-42F7-808D-43C1A1B71FD1}" sibTransId="{1CA8DD97-3739-46C0-8CB8-2DDA10398CAE}"/>
    <dgm:cxn modelId="{E89B0A08-E80D-4E0C-B7CE-B40844A9DA90}" type="presOf" srcId="{B7FA7C5A-0737-4948-BF53-174D25B79F0E}" destId="{B016E100-7303-407E-BAFF-3C9F11B916C4}" srcOrd="0" destOrd="0" presId="urn:microsoft.com/office/officeart/2005/8/layout/process1"/>
    <dgm:cxn modelId="{FE912218-223E-4083-AA14-D648B68CE2F6}" type="presOf" srcId="{1CA8DD97-3739-46C0-8CB8-2DDA10398CAE}" destId="{936ED5A2-44E5-4941-9B0A-240D1F409D39}" srcOrd="1" destOrd="0" presId="urn:microsoft.com/office/officeart/2005/8/layout/process1"/>
    <dgm:cxn modelId="{4272522C-BDFD-4029-A275-593AE3503410}" type="presOf" srcId="{24D3AE6B-C0D5-4645-A334-A26DFF5113B7}" destId="{A3A55BFC-0F8A-4CA0-A3B9-AC606CB244DB}" srcOrd="0" destOrd="0" presId="urn:microsoft.com/office/officeart/2005/8/layout/process1"/>
    <dgm:cxn modelId="{01EB494E-DD78-4341-81B0-5B5E6BF57C18}" type="presOf" srcId="{D972B668-3B0B-4DDA-B106-1A82287C5EF4}" destId="{ABE12F59-21B2-4646-9F84-51B2D819DC35}" srcOrd="0" destOrd="0" presId="urn:microsoft.com/office/officeart/2005/8/layout/process1"/>
    <dgm:cxn modelId="{3ECFD29E-0F4E-44B4-836C-4327B81D1686}" type="presOf" srcId="{1CA8DD97-3739-46C0-8CB8-2DDA10398CAE}" destId="{52A66CDF-86AF-4FFE-A957-7FBC9CC505A3}" srcOrd="0" destOrd="0" presId="urn:microsoft.com/office/officeart/2005/8/layout/process1"/>
    <dgm:cxn modelId="{0C5C40B7-8C0C-4D15-A41C-F155F229C970}" type="presOf" srcId="{D0C8D7F4-0193-42C6-A7B3-2517F0C2C19F}" destId="{CCBCBECD-86FB-48FA-92DC-749E2D6EB967}" srcOrd="1" destOrd="0" presId="urn:microsoft.com/office/officeart/2005/8/layout/process1"/>
    <dgm:cxn modelId="{0C1C6BC6-7624-4BFA-BED4-38C111B0E392}" srcId="{B7FA7C5A-0737-4948-BF53-174D25B79F0E}" destId="{D9A9020E-9486-48DD-BF79-0046130A30EF}" srcOrd="2" destOrd="0" parTransId="{9BDC9292-94DA-4B44-8014-B834AED70F97}" sibTransId="{6C9113CC-A8AF-4965-AEFB-7534C4508844}"/>
    <dgm:cxn modelId="{3E9411FA-7E38-4086-839E-16A2C0E5D30C}" type="presOf" srcId="{D0C8D7F4-0193-42C6-A7B3-2517F0C2C19F}" destId="{AEDF27DA-9A0D-453D-9527-5BFB38908214}" srcOrd="0" destOrd="0" presId="urn:microsoft.com/office/officeart/2005/8/layout/process1"/>
    <dgm:cxn modelId="{8628CCFE-4A29-4B06-A135-82BFEAB3D703}" srcId="{B7FA7C5A-0737-4948-BF53-174D25B79F0E}" destId="{24D3AE6B-C0D5-4645-A334-A26DFF5113B7}" srcOrd="1" destOrd="0" parTransId="{7913072F-4C4B-4F22-B3AA-AF19D7F5F4FB}" sibTransId="{D0C8D7F4-0193-42C6-A7B3-2517F0C2C19F}"/>
    <dgm:cxn modelId="{E3026EBF-0C5B-44B0-9E5A-E56B143EE8C7}" type="presParOf" srcId="{B016E100-7303-407E-BAFF-3C9F11B916C4}" destId="{ABE12F59-21B2-4646-9F84-51B2D819DC35}" srcOrd="0" destOrd="0" presId="urn:microsoft.com/office/officeart/2005/8/layout/process1"/>
    <dgm:cxn modelId="{27C05E00-467F-46E1-A874-3910B6979B28}" type="presParOf" srcId="{B016E100-7303-407E-BAFF-3C9F11B916C4}" destId="{52A66CDF-86AF-4FFE-A957-7FBC9CC505A3}" srcOrd="1" destOrd="0" presId="urn:microsoft.com/office/officeart/2005/8/layout/process1"/>
    <dgm:cxn modelId="{E12A30F7-0965-4248-8551-74469F196D30}" type="presParOf" srcId="{52A66CDF-86AF-4FFE-A957-7FBC9CC505A3}" destId="{936ED5A2-44E5-4941-9B0A-240D1F409D39}" srcOrd="0" destOrd="0" presId="urn:microsoft.com/office/officeart/2005/8/layout/process1"/>
    <dgm:cxn modelId="{C2ADD1CD-CBD2-46F4-BD3F-421175D8149B}" type="presParOf" srcId="{B016E100-7303-407E-BAFF-3C9F11B916C4}" destId="{A3A55BFC-0F8A-4CA0-A3B9-AC606CB244DB}" srcOrd="2" destOrd="0" presId="urn:microsoft.com/office/officeart/2005/8/layout/process1"/>
    <dgm:cxn modelId="{6D334B82-73D2-4E2F-A15F-456BBD95BD85}" type="presParOf" srcId="{B016E100-7303-407E-BAFF-3C9F11B916C4}" destId="{AEDF27DA-9A0D-453D-9527-5BFB38908214}" srcOrd="3" destOrd="0" presId="urn:microsoft.com/office/officeart/2005/8/layout/process1"/>
    <dgm:cxn modelId="{984549AD-5CDE-40E0-9B1A-68724922C84D}" type="presParOf" srcId="{AEDF27DA-9A0D-453D-9527-5BFB38908214}" destId="{CCBCBECD-86FB-48FA-92DC-749E2D6EB967}" srcOrd="0" destOrd="0" presId="urn:microsoft.com/office/officeart/2005/8/layout/process1"/>
    <dgm:cxn modelId="{FB1058A1-D0B1-4EB0-9BDA-643F9E14FE6F}" type="presParOf" srcId="{B016E100-7303-407E-BAFF-3C9F11B916C4}" destId="{19366351-DB80-40BF-A107-053C3BEBC462}"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FA7C5A-0737-4948-BF53-174D25B79F0E}" type="doc">
      <dgm:prSet loTypeId="urn:microsoft.com/office/officeart/2005/8/layout/process1" loCatId="process" qsTypeId="urn:microsoft.com/office/officeart/2005/8/quickstyle/simple1" qsCatId="simple" csTypeId="urn:microsoft.com/office/officeart/2005/8/colors/accent1_2" csCatId="accent1" phldr="1"/>
      <dgm:spPr/>
    </dgm:pt>
    <dgm:pt modelId="{D972B668-3B0B-4DDA-B106-1A82287C5EF4}">
      <dgm:prSet phldrT="[Text]"/>
      <dgm:spPr>
        <a:solidFill>
          <a:srgbClr val="00B0F0"/>
        </a:solidFill>
      </dgm:spPr>
      <dgm:t>
        <a:bodyPr/>
        <a:lstStyle/>
        <a:p>
          <a:r>
            <a:rPr lang="en-CA" dirty="0"/>
            <a:t>Genre Data</a:t>
          </a:r>
        </a:p>
      </dgm:t>
    </dgm:pt>
    <dgm:pt modelId="{A216BB8C-EFBD-42F7-808D-43C1A1B71FD1}" type="parTrans" cxnId="{AF8A7E07-6A8C-40B6-A7BE-48DE021F8427}">
      <dgm:prSet/>
      <dgm:spPr/>
      <dgm:t>
        <a:bodyPr/>
        <a:lstStyle/>
        <a:p>
          <a:endParaRPr lang="en-CA"/>
        </a:p>
      </dgm:t>
    </dgm:pt>
    <dgm:pt modelId="{1CA8DD97-3739-46C0-8CB8-2DDA10398CAE}" type="sibTrans" cxnId="{AF8A7E07-6A8C-40B6-A7BE-48DE021F8427}">
      <dgm:prSet/>
      <dgm:spPr>
        <a:solidFill>
          <a:srgbClr val="0070C0"/>
        </a:solidFill>
      </dgm:spPr>
      <dgm:t>
        <a:bodyPr/>
        <a:lstStyle/>
        <a:p>
          <a:endParaRPr lang="en-CA"/>
        </a:p>
      </dgm:t>
    </dgm:pt>
    <dgm:pt modelId="{24D3AE6B-C0D5-4645-A334-A26DFF5113B7}">
      <dgm:prSet phldrT="[Text]"/>
      <dgm:spPr>
        <a:solidFill>
          <a:srgbClr val="00B0F0"/>
        </a:solidFill>
      </dgm:spPr>
      <dgm:t>
        <a:bodyPr/>
        <a:lstStyle/>
        <a:p>
          <a:r>
            <a:rPr lang="en-CA" dirty="0"/>
            <a:t>One Hot Encode Genres</a:t>
          </a:r>
        </a:p>
      </dgm:t>
    </dgm:pt>
    <dgm:pt modelId="{7913072F-4C4B-4F22-B3AA-AF19D7F5F4FB}" type="parTrans" cxnId="{8628CCFE-4A29-4B06-A135-82BFEAB3D703}">
      <dgm:prSet/>
      <dgm:spPr/>
      <dgm:t>
        <a:bodyPr/>
        <a:lstStyle/>
        <a:p>
          <a:endParaRPr lang="en-CA"/>
        </a:p>
      </dgm:t>
    </dgm:pt>
    <dgm:pt modelId="{D0C8D7F4-0193-42C6-A7B3-2517F0C2C19F}" type="sibTrans" cxnId="{8628CCFE-4A29-4B06-A135-82BFEAB3D703}">
      <dgm:prSet/>
      <dgm:spPr>
        <a:solidFill>
          <a:srgbClr val="0070C0"/>
        </a:solidFill>
      </dgm:spPr>
      <dgm:t>
        <a:bodyPr/>
        <a:lstStyle/>
        <a:p>
          <a:endParaRPr lang="en-CA"/>
        </a:p>
      </dgm:t>
    </dgm:pt>
    <dgm:pt modelId="{372560B6-7A65-478F-9AC3-FDBAF8764E1C}">
      <dgm:prSet phldrT="[Text]"/>
      <dgm:spPr>
        <a:solidFill>
          <a:srgbClr val="00B0F0"/>
        </a:solidFill>
      </dgm:spPr>
      <dgm:t>
        <a:bodyPr/>
        <a:lstStyle/>
        <a:p>
          <a:r>
            <a:rPr lang="en-CA" dirty="0"/>
            <a:t>Recommender Model</a:t>
          </a:r>
        </a:p>
      </dgm:t>
    </dgm:pt>
    <dgm:pt modelId="{A93222E6-F7F8-403E-97F7-656A2D959739}" type="parTrans" cxnId="{BF489769-F2ED-4B9F-BB72-DADD629B45FF}">
      <dgm:prSet/>
      <dgm:spPr/>
      <dgm:t>
        <a:bodyPr/>
        <a:lstStyle/>
        <a:p>
          <a:endParaRPr lang="en-CA"/>
        </a:p>
      </dgm:t>
    </dgm:pt>
    <dgm:pt modelId="{45B66F31-6443-4CE3-9824-520F5399C036}" type="sibTrans" cxnId="{BF489769-F2ED-4B9F-BB72-DADD629B45FF}">
      <dgm:prSet/>
      <dgm:spPr/>
      <dgm:t>
        <a:bodyPr/>
        <a:lstStyle/>
        <a:p>
          <a:endParaRPr lang="en-CA"/>
        </a:p>
      </dgm:t>
    </dgm:pt>
    <dgm:pt modelId="{B016E100-7303-407E-BAFF-3C9F11B916C4}" type="pres">
      <dgm:prSet presAssocID="{B7FA7C5A-0737-4948-BF53-174D25B79F0E}" presName="Name0" presStyleCnt="0">
        <dgm:presLayoutVars>
          <dgm:dir/>
          <dgm:resizeHandles val="exact"/>
        </dgm:presLayoutVars>
      </dgm:prSet>
      <dgm:spPr/>
    </dgm:pt>
    <dgm:pt modelId="{ABE12F59-21B2-4646-9F84-51B2D819DC35}" type="pres">
      <dgm:prSet presAssocID="{D972B668-3B0B-4DDA-B106-1A82287C5EF4}" presName="node" presStyleLbl="node1" presStyleIdx="0" presStyleCnt="3">
        <dgm:presLayoutVars>
          <dgm:bulletEnabled val="1"/>
        </dgm:presLayoutVars>
      </dgm:prSet>
      <dgm:spPr/>
    </dgm:pt>
    <dgm:pt modelId="{52A66CDF-86AF-4FFE-A957-7FBC9CC505A3}" type="pres">
      <dgm:prSet presAssocID="{1CA8DD97-3739-46C0-8CB8-2DDA10398CAE}" presName="sibTrans" presStyleLbl="sibTrans2D1" presStyleIdx="0" presStyleCnt="2"/>
      <dgm:spPr/>
    </dgm:pt>
    <dgm:pt modelId="{936ED5A2-44E5-4941-9B0A-240D1F409D39}" type="pres">
      <dgm:prSet presAssocID="{1CA8DD97-3739-46C0-8CB8-2DDA10398CAE}" presName="connectorText" presStyleLbl="sibTrans2D1" presStyleIdx="0" presStyleCnt="2"/>
      <dgm:spPr/>
    </dgm:pt>
    <dgm:pt modelId="{A3A55BFC-0F8A-4CA0-A3B9-AC606CB244DB}" type="pres">
      <dgm:prSet presAssocID="{24D3AE6B-C0D5-4645-A334-A26DFF5113B7}" presName="node" presStyleLbl="node1" presStyleIdx="1" presStyleCnt="3">
        <dgm:presLayoutVars>
          <dgm:bulletEnabled val="1"/>
        </dgm:presLayoutVars>
      </dgm:prSet>
      <dgm:spPr/>
    </dgm:pt>
    <dgm:pt modelId="{BC1A3F94-7160-40B3-A906-309F95FDD71A}" type="pres">
      <dgm:prSet presAssocID="{D0C8D7F4-0193-42C6-A7B3-2517F0C2C19F}" presName="sibTrans" presStyleLbl="sibTrans2D1" presStyleIdx="1" presStyleCnt="2"/>
      <dgm:spPr/>
    </dgm:pt>
    <dgm:pt modelId="{12D169C4-BA53-46AB-8FE6-43F812FF2310}" type="pres">
      <dgm:prSet presAssocID="{D0C8D7F4-0193-42C6-A7B3-2517F0C2C19F}" presName="connectorText" presStyleLbl="sibTrans2D1" presStyleIdx="1" presStyleCnt="2"/>
      <dgm:spPr/>
    </dgm:pt>
    <dgm:pt modelId="{F56458D3-7C3E-4488-A087-ECFE25DFB073}" type="pres">
      <dgm:prSet presAssocID="{372560B6-7A65-478F-9AC3-FDBAF8764E1C}" presName="node" presStyleLbl="node1" presStyleIdx="2" presStyleCnt="3">
        <dgm:presLayoutVars>
          <dgm:bulletEnabled val="1"/>
        </dgm:presLayoutVars>
      </dgm:prSet>
      <dgm:spPr/>
    </dgm:pt>
  </dgm:ptLst>
  <dgm:cxnLst>
    <dgm:cxn modelId="{AF8A7E07-6A8C-40B6-A7BE-48DE021F8427}" srcId="{B7FA7C5A-0737-4948-BF53-174D25B79F0E}" destId="{D972B668-3B0B-4DDA-B106-1A82287C5EF4}" srcOrd="0" destOrd="0" parTransId="{A216BB8C-EFBD-42F7-808D-43C1A1B71FD1}" sibTransId="{1CA8DD97-3739-46C0-8CB8-2DDA10398CAE}"/>
    <dgm:cxn modelId="{E89B0A08-E80D-4E0C-B7CE-B40844A9DA90}" type="presOf" srcId="{B7FA7C5A-0737-4948-BF53-174D25B79F0E}" destId="{B016E100-7303-407E-BAFF-3C9F11B916C4}" srcOrd="0" destOrd="0" presId="urn:microsoft.com/office/officeart/2005/8/layout/process1"/>
    <dgm:cxn modelId="{FE912218-223E-4083-AA14-D648B68CE2F6}" type="presOf" srcId="{1CA8DD97-3739-46C0-8CB8-2DDA10398CAE}" destId="{936ED5A2-44E5-4941-9B0A-240D1F409D39}" srcOrd="1" destOrd="0" presId="urn:microsoft.com/office/officeart/2005/8/layout/process1"/>
    <dgm:cxn modelId="{4272522C-BDFD-4029-A275-593AE3503410}" type="presOf" srcId="{24D3AE6B-C0D5-4645-A334-A26DFF5113B7}" destId="{A3A55BFC-0F8A-4CA0-A3B9-AC606CB244DB}" srcOrd="0" destOrd="0" presId="urn:microsoft.com/office/officeart/2005/8/layout/process1"/>
    <dgm:cxn modelId="{BF489769-F2ED-4B9F-BB72-DADD629B45FF}" srcId="{B7FA7C5A-0737-4948-BF53-174D25B79F0E}" destId="{372560B6-7A65-478F-9AC3-FDBAF8764E1C}" srcOrd="2" destOrd="0" parTransId="{A93222E6-F7F8-403E-97F7-656A2D959739}" sibTransId="{45B66F31-6443-4CE3-9824-520F5399C036}"/>
    <dgm:cxn modelId="{01EB494E-DD78-4341-81B0-5B5E6BF57C18}" type="presOf" srcId="{D972B668-3B0B-4DDA-B106-1A82287C5EF4}" destId="{ABE12F59-21B2-4646-9F84-51B2D819DC35}" srcOrd="0" destOrd="0" presId="urn:microsoft.com/office/officeart/2005/8/layout/process1"/>
    <dgm:cxn modelId="{37159499-3F8A-4F28-8606-923F0E082E71}" type="presOf" srcId="{372560B6-7A65-478F-9AC3-FDBAF8764E1C}" destId="{F56458D3-7C3E-4488-A087-ECFE25DFB073}" srcOrd="0" destOrd="0" presId="urn:microsoft.com/office/officeart/2005/8/layout/process1"/>
    <dgm:cxn modelId="{3ECFD29E-0F4E-44B4-836C-4327B81D1686}" type="presOf" srcId="{1CA8DD97-3739-46C0-8CB8-2DDA10398CAE}" destId="{52A66CDF-86AF-4FFE-A957-7FBC9CC505A3}" srcOrd="0" destOrd="0" presId="urn:microsoft.com/office/officeart/2005/8/layout/process1"/>
    <dgm:cxn modelId="{0D1241BD-2E0A-455D-BC66-A242C7528F45}" type="presOf" srcId="{D0C8D7F4-0193-42C6-A7B3-2517F0C2C19F}" destId="{BC1A3F94-7160-40B3-A906-309F95FDD71A}" srcOrd="0" destOrd="0" presId="urn:microsoft.com/office/officeart/2005/8/layout/process1"/>
    <dgm:cxn modelId="{D4571DED-3B82-44A6-BD4D-FDA953EED961}" type="presOf" srcId="{D0C8D7F4-0193-42C6-A7B3-2517F0C2C19F}" destId="{12D169C4-BA53-46AB-8FE6-43F812FF2310}" srcOrd="1" destOrd="0" presId="urn:microsoft.com/office/officeart/2005/8/layout/process1"/>
    <dgm:cxn modelId="{8628CCFE-4A29-4B06-A135-82BFEAB3D703}" srcId="{B7FA7C5A-0737-4948-BF53-174D25B79F0E}" destId="{24D3AE6B-C0D5-4645-A334-A26DFF5113B7}" srcOrd="1" destOrd="0" parTransId="{7913072F-4C4B-4F22-B3AA-AF19D7F5F4FB}" sibTransId="{D0C8D7F4-0193-42C6-A7B3-2517F0C2C19F}"/>
    <dgm:cxn modelId="{E3026EBF-0C5B-44B0-9E5A-E56B143EE8C7}" type="presParOf" srcId="{B016E100-7303-407E-BAFF-3C9F11B916C4}" destId="{ABE12F59-21B2-4646-9F84-51B2D819DC35}" srcOrd="0" destOrd="0" presId="urn:microsoft.com/office/officeart/2005/8/layout/process1"/>
    <dgm:cxn modelId="{27C05E00-467F-46E1-A874-3910B6979B28}" type="presParOf" srcId="{B016E100-7303-407E-BAFF-3C9F11B916C4}" destId="{52A66CDF-86AF-4FFE-A957-7FBC9CC505A3}" srcOrd="1" destOrd="0" presId="urn:microsoft.com/office/officeart/2005/8/layout/process1"/>
    <dgm:cxn modelId="{E12A30F7-0965-4248-8551-74469F196D30}" type="presParOf" srcId="{52A66CDF-86AF-4FFE-A957-7FBC9CC505A3}" destId="{936ED5A2-44E5-4941-9B0A-240D1F409D39}" srcOrd="0" destOrd="0" presId="urn:microsoft.com/office/officeart/2005/8/layout/process1"/>
    <dgm:cxn modelId="{C2ADD1CD-CBD2-46F4-BD3F-421175D8149B}" type="presParOf" srcId="{B016E100-7303-407E-BAFF-3C9F11B916C4}" destId="{A3A55BFC-0F8A-4CA0-A3B9-AC606CB244DB}" srcOrd="2" destOrd="0" presId="urn:microsoft.com/office/officeart/2005/8/layout/process1"/>
    <dgm:cxn modelId="{DBC13885-27F2-484D-B38B-C4D24D1F7BEF}" type="presParOf" srcId="{B016E100-7303-407E-BAFF-3C9F11B916C4}" destId="{BC1A3F94-7160-40B3-A906-309F95FDD71A}" srcOrd="3" destOrd="0" presId="urn:microsoft.com/office/officeart/2005/8/layout/process1"/>
    <dgm:cxn modelId="{61E543F3-6EA8-45A8-A65B-6AC11CFFF105}" type="presParOf" srcId="{BC1A3F94-7160-40B3-A906-309F95FDD71A}" destId="{12D169C4-BA53-46AB-8FE6-43F812FF2310}" srcOrd="0" destOrd="0" presId="urn:microsoft.com/office/officeart/2005/8/layout/process1"/>
    <dgm:cxn modelId="{ACBAE437-A9FE-4221-A62F-6C2F88CB0B80}" type="presParOf" srcId="{B016E100-7303-407E-BAFF-3C9F11B916C4}" destId="{F56458D3-7C3E-4488-A087-ECFE25DFB073}" srcOrd="4" destOrd="0" presId="urn:microsoft.com/office/officeart/2005/8/layout/process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7FA7C5A-0737-4948-BF53-174D25B79F0E}" type="doc">
      <dgm:prSet loTypeId="urn:microsoft.com/office/officeart/2005/8/layout/hProcess9" loCatId="process" qsTypeId="urn:microsoft.com/office/officeart/2005/8/quickstyle/simple1" qsCatId="simple" csTypeId="urn:microsoft.com/office/officeart/2005/8/colors/accent5_2" csCatId="accent5" phldr="1"/>
      <dgm:spPr/>
    </dgm:pt>
    <dgm:pt modelId="{D972B668-3B0B-4DDA-B106-1A82287C5EF4}">
      <dgm:prSet phldrT="[Text]"/>
      <dgm:spPr/>
      <dgm:t>
        <a:bodyPr/>
        <a:lstStyle/>
        <a:p>
          <a:r>
            <a:rPr lang="en-CA" dirty="0"/>
            <a:t>Tag Data</a:t>
          </a:r>
        </a:p>
      </dgm:t>
    </dgm:pt>
    <dgm:pt modelId="{A216BB8C-EFBD-42F7-808D-43C1A1B71FD1}" type="parTrans" cxnId="{AF8A7E07-6A8C-40B6-A7BE-48DE021F8427}">
      <dgm:prSet/>
      <dgm:spPr/>
      <dgm:t>
        <a:bodyPr/>
        <a:lstStyle/>
        <a:p>
          <a:endParaRPr lang="en-CA"/>
        </a:p>
      </dgm:t>
    </dgm:pt>
    <dgm:pt modelId="{1CA8DD97-3739-46C0-8CB8-2DDA10398CAE}" type="sibTrans" cxnId="{AF8A7E07-6A8C-40B6-A7BE-48DE021F8427}">
      <dgm:prSet/>
      <dgm:spPr/>
      <dgm:t>
        <a:bodyPr/>
        <a:lstStyle/>
        <a:p>
          <a:endParaRPr lang="en-CA"/>
        </a:p>
      </dgm:t>
    </dgm:pt>
    <dgm:pt modelId="{24D3AE6B-C0D5-4645-A334-A26DFF5113B7}">
      <dgm:prSet phldrT="[Text]"/>
      <dgm:spPr/>
      <dgm:t>
        <a:bodyPr/>
        <a:lstStyle/>
        <a:p>
          <a:r>
            <a:rPr lang="en-CA" dirty="0"/>
            <a:t>Filter Tags by Frequency</a:t>
          </a:r>
        </a:p>
      </dgm:t>
    </dgm:pt>
    <dgm:pt modelId="{7913072F-4C4B-4F22-B3AA-AF19D7F5F4FB}" type="parTrans" cxnId="{8628CCFE-4A29-4B06-A135-82BFEAB3D703}">
      <dgm:prSet/>
      <dgm:spPr/>
      <dgm:t>
        <a:bodyPr/>
        <a:lstStyle/>
        <a:p>
          <a:endParaRPr lang="en-CA"/>
        </a:p>
      </dgm:t>
    </dgm:pt>
    <dgm:pt modelId="{D0C8D7F4-0193-42C6-A7B3-2517F0C2C19F}" type="sibTrans" cxnId="{8628CCFE-4A29-4B06-A135-82BFEAB3D703}">
      <dgm:prSet/>
      <dgm:spPr/>
      <dgm:t>
        <a:bodyPr/>
        <a:lstStyle/>
        <a:p>
          <a:endParaRPr lang="en-CA"/>
        </a:p>
      </dgm:t>
    </dgm:pt>
    <dgm:pt modelId="{372560B6-7A65-478F-9AC3-FDBAF8764E1C}">
      <dgm:prSet phldrT="[Text]"/>
      <dgm:spPr/>
      <dgm:t>
        <a:bodyPr/>
        <a:lstStyle/>
        <a:p>
          <a:r>
            <a:rPr lang="en-CA" dirty="0"/>
            <a:t>Recommender Model</a:t>
          </a:r>
        </a:p>
      </dgm:t>
    </dgm:pt>
    <dgm:pt modelId="{A93222E6-F7F8-403E-97F7-656A2D959739}" type="parTrans" cxnId="{BF489769-F2ED-4B9F-BB72-DADD629B45FF}">
      <dgm:prSet/>
      <dgm:spPr/>
      <dgm:t>
        <a:bodyPr/>
        <a:lstStyle/>
        <a:p>
          <a:endParaRPr lang="en-CA"/>
        </a:p>
      </dgm:t>
    </dgm:pt>
    <dgm:pt modelId="{45B66F31-6443-4CE3-9824-520F5399C036}" type="sibTrans" cxnId="{BF489769-F2ED-4B9F-BB72-DADD629B45FF}">
      <dgm:prSet/>
      <dgm:spPr/>
      <dgm:t>
        <a:bodyPr/>
        <a:lstStyle/>
        <a:p>
          <a:endParaRPr lang="en-CA"/>
        </a:p>
      </dgm:t>
    </dgm:pt>
    <dgm:pt modelId="{72B14088-CE02-45D3-9A2C-AB13AEFCA231}">
      <dgm:prSet phldrT="[Text]"/>
      <dgm:spPr/>
      <dgm:t>
        <a:bodyPr/>
        <a:lstStyle/>
        <a:p>
          <a:r>
            <a:rPr lang="en-CA" dirty="0"/>
            <a:t>Aggregate Tags by Film</a:t>
          </a:r>
        </a:p>
      </dgm:t>
    </dgm:pt>
    <dgm:pt modelId="{CD0F3EDF-B2DC-4E66-AF06-F323584F06D0}" type="parTrans" cxnId="{FE9A357C-61AA-46FD-A5A1-FEC96AEC7311}">
      <dgm:prSet/>
      <dgm:spPr/>
      <dgm:t>
        <a:bodyPr/>
        <a:lstStyle/>
        <a:p>
          <a:endParaRPr lang="en-CA"/>
        </a:p>
      </dgm:t>
    </dgm:pt>
    <dgm:pt modelId="{2681A033-940A-45CC-95D8-0BAD6C9EDEBD}" type="sibTrans" cxnId="{FE9A357C-61AA-46FD-A5A1-FEC96AEC7311}">
      <dgm:prSet/>
      <dgm:spPr/>
      <dgm:t>
        <a:bodyPr/>
        <a:lstStyle/>
        <a:p>
          <a:endParaRPr lang="en-CA"/>
        </a:p>
      </dgm:t>
    </dgm:pt>
    <dgm:pt modelId="{7572E398-B70A-4ED8-9125-1440C1F6EBD9}">
      <dgm:prSet phldrT="[Text]"/>
      <dgm:spPr/>
      <dgm:t>
        <a:bodyPr/>
        <a:lstStyle/>
        <a:p>
          <a:r>
            <a:rPr lang="en-CA" dirty="0"/>
            <a:t>One Hot Encode Tags</a:t>
          </a:r>
        </a:p>
      </dgm:t>
    </dgm:pt>
    <dgm:pt modelId="{7FF0338B-B4BF-484B-8E7C-1F8D78449648}" type="parTrans" cxnId="{445C2305-B116-4FCD-A436-3825F9387492}">
      <dgm:prSet/>
      <dgm:spPr/>
      <dgm:t>
        <a:bodyPr/>
        <a:lstStyle/>
        <a:p>
          <a:endParaRPr lang="en-CA"/>
        </a:p>
      </dgm:t>
    </dgm:pt>
    <dgm:pt modelId="{02987AEF-0EA2-4E1C-8399-76EE919AD4DF}" type="sibTrans" cxnId="{445C2305-B116-4FCD-A436-3825F9387492}">
      <dgm:prSet/>
      <dgm:spPr/>
      <dgm:t>
        <a:bodyPr/>
        <a:lstStyle/>
        <a:p>
          <a:endParaRPr lang="en-CA"/>
        </a:p>
      </dgm:t>
    </dgm:pt>
    <dgm:pt modelId="{3BE83567-D3C1-4546-9288-A7D3F009EB80}">
      <dgm:prSet phldrT="[Text]"/>
      <dgm:spPr/>
      <dgm:t>
        <a:bodyPr/>
        <a:lstStyle/>
        <a:p>
          <a:r>
            <a:rPr lang="en-CA" dirty="0"/>
            <a:t>Remove Duplicate Tags</a:t>
          </a:r>
        </a:p>
      </dgm:t>
    </dgm:pt>
    <dgm:pt modelId="{EB68E6B3-EC31-4ED9-99F8-F78D466CBDEF}" type="parTrans" cxnId="{A576E26E-2F55-4B12-B38E-72FF8C054F05}">
      <dgm:prSet/>
      <dgm:spPr/>
      <dgm:t>
        <a:bodyPr/>
        <a:lstStyle/>
        <a:p>
          <a:endParaRPr lang="en-CA"/>
        </a:p>
      </dgm:t>
    </dgm:pt>
    <dgm:pt modelId="{39F0CF65-20F0-41DB-BA1E-09806AB8BDEC}" type="sibTrans" cxnId="{A576E26E-2F55-4B12-B38E-72FF8C054F05}">
      <dgm:prSet/>
      <dgm:spPr/>
      <dgm:t>
        <a:bodyPr/>
        <a:lstStyle/>
        <a:p>
          <a:endParaRPr lang="en-CA"/>
        </a:p>
      </dgm:t>
    </dgm:pt>
    <dgm:pt modelId="{F6FD199B-16EF-4471-B9AB-909CD6D88D85}" type="pres">
      <dgm:prSet presAssocID="{B7FA7C5A-0737-4948-BF53-174D25B79F0E}" presName="CompostProcess" presStyleCnt="0">
        <dgm:presLayoutVars>
          <dgm:dir/>
          <dgm:resizeHandles val="exact"/>
        </dgm:presLayoutVars>
      </dgm:prSet>
      <dgm:spPr/>
    </dgm:pt>
    <dgm:pt modelId="{E64E61DB-16D9-44D8-A7E3-EBE7C95A135E}" type="pres">
      <dgm:prSet presAssocID="{B7FA7C5A-0737-4948-BF53-174D25B79F0E}" presName="arrow" presStyleLbl="bgShp" presStyleIdx="0" presStyleCnt="1"/>
      <dgm:spPr/>
    </dgm:pt>
    <dgm:pt modelId="{BDC4A0F7-66C8-477C-94A2-1AA2AF403F4B}" type="pres">
      <dgm:prSet presAssocID="{B7FA7C5A-0737-4948-BF53-174D25B79F0E}" presName="linearProcess" presStyleCnt="0"/>
      <dgm:spPr/>
    </dgm:pt>
    <dgm:pt modelId="{3D37ED67-BA04-4024-BBD0-FAC48760B34F}" type="pres">
      <dgm:prSet presAssocID="{D972B668-3B0B-4DDA-B106-1A82287C5EF4}" presName="textNode" presStyleLbl="node1" presStyleIdx="0" presStyleCnt="6">
        <dgm:presLayoutVars>
          <dgm:bulletEnabled val="1"/>
        </dgm:presLayoutVars>
      </dgm:prSet>
      <dgm:spPr/>
    </dgm:pt>
    <dgm:pt modelId="{08A5D50F-9309-4B64-AC89-ECCBB76695B2}" type="pres">
      <dgm:prSet presAssocID="{1CA8DD97-3739-46C0-8CB8-2DDA10398CAE}" presName="sibTrans" presStyleCnt="0"/>
      <dgm:spPr/>
    </dgm:pt>
    <dgm:pt modelId="{4C88890E-6DBE-49BA-BADB-D84C736B7271}" type="pres">
      <dgm:prSet presAssocID="{24D3AE6B-C0D5-4645-A334-A26DFF5113B7}" presName="textNode" presStyleLbl="node1" presStyleIdx="1" presStyleCnt="6">
        <dgm:presLayoutVars>
          <dgm:bulletEnabled val="1"/>
        </dgm:presLayoutVars>
      </dgm:prSet>
      <dgm:spPr/>
    </dgm:pt>
    <dgm:pt modelId="{FB689CE1-BEE9-424D-B13A-6BE66107942C}" type="pres">
      <dgm:prSet presAssocID="{D0C8D7F4-0193-42C6-A7B3-2517F0C2C19F}" presName="sibTrans" presStyleCnt="0"/>
      <dgm:spPr/>
    </dgm:pt>
    <dgm:pt modelId="{8593B6A9-0A60-4F25-B731-EB2E195B383D}" type="pres">
      <dgm:prSet presAssocID="{72B14088-CE02-45D3-9A2C-AB13AEFCA231}" presName="textNode" presStyleLbl="node1" presStyleIdx="2" presStyleCnt="6">
        <dgm:presLayoutVars>
          <dgm:bulletEnabled val="1"/>
        </dgm:presLayoutVars>
      </dgm:prSet>
      <dgm:spPr/>
    </dgm:pt>
    <dgm:pt modelId="{52DAD772-1DE2-47A8-92E4-7BD47C12FEE8}" type="pres">
      <dgm:prSet presAssocID="{2681A033-940A-45CC-95D8-0BAD6C9EDEBD}" presName="sibTrans" presStyleCnt="0"/>
      <dgm:spPr/>
    </dgm:pt>
    <dgm:pt modelId="{0CDA54E8-5674-4389-AA85-BFC48DFFEB05}" type="pres">
      <dgm:prSet presAssocID="{3BE83567-D3C1-4546-9288-A7D3F009EB80}" presName="textNode" presStyleLbl="node1" presStyleIdx="3" presStyleCnt="6">
        <dgm:presLayoutVars>
          <dgm:bulletEnabled val="1"/>
        </dgm:presLayoutVars>
      </dgm:prSet>
      <dgm:spPr/>
    </dgm:pt>
    <dgm:pt modelId="{567E3E41-AF17-4EE2-B797-C74757BC9C7B}" type="pres">
      <dgm:prSet presAssocID="{39F0CF65-20F0-41DB-BA1E-09806AB8BDEC}" presName="sibTrans" presStyleCnt="0"/>
      <dgm:spPr/>
    </dgm:pt>
    <dgm:pt modelId="{B9EEEA02-083D-4611-B679-83904AE16DE1}" type="pres">
      <dgm:prSet presAssocID="{7572E398-B70A-4ED8-9125-1440C1F6EBD9}" presName="textNode" presStyleLbl="node1" presStyleIdx="4" presStyleCnt="6">
        <dgm:presLayoutVars>
          <dgm:bulletEnabled val="1"/>
        </dgm:presLayoutVars>
      </dgm:prSet>
      <dgm:spPr/>
    </dgm:pt>
    <dgm:pt modelId="{957CD42E-B486-4B0E-961C-303000846288}" type="pres">
      <dgm:prSet presAssocID="{02987AEF-0EA2-4E1C-8399-76EE919AD4DF}" presName="sibTrans" presStyleCnt="0"/>
      <dgm:spPr/>
    </dgm:pt>
    <dgm:pt modelId="{CCB10024-DC1A-467D-AC50-98210B7050A4}" type="pres">
      <dgm:prSet presAssocID="{372560B6-7A65-478F-9AC3-FDBAF8764E1C}" presName="textNode" presStyleLbl="node1" presStyleIdx="5" presStyleCnt="6">
        <dgm:presLayoutVars>
          <dgm:bulletEnabled val="1"/>
        </dgm:presLayoutVars>
      </dgm:prSet>
      <dgm:spPr/>
    </dgm:pt>
  </dgm:ptLst>
  <dgm:cxnLst>
    <dgm:cxn modelId="{ED3C9B02-8F14-4E17-ADC6-60280EA31364}" type="presOf" srcId="{3BE83567-D3C1-4546-9288-A7D3F009EB80}" destId="{0CDA54E8-5674-4389-AA85-BFC48DFFEB05}" srcOrd="0" destOrd="0" presId="urn:microsoft.com/office/officeart/2005/8/layout/hProcess9"/>
    <dgm:cxn modelId="{445C2305-B116-4FCD-A436-3825F9387492}" srcId="{B7FA7C5A-0737-4948-BF53-174D25B79F0E}" destId="{7572E398-B70A-4ED8-9125-1440C1F6EBD9}" srcOrd="4" destOrd="0" parTransId="{7FF0338B-B4BF-484B-8E7C-1F8D78449648}" sibTransId="{02987AEF-0EA2-4E1C-8399-76EE919AD4DF}"/>
    <dgm:cxn modelId="{AF8A7E07-6A8C-40B6-A7BE-48DE021F8427}" srcId="{B7FA7C5A-0737-4948-BF53-174D25B79F0E}" destId="{D972B668-3B0B-4DDA-B106-1A82287C5EF4}" srcOrd="0" destOrd="0" parTransId="{A216BB8C-EFBD-42F7-808D-43C1A1B71FD1}" sibTransId="{1CA8DD97-3739-46C0-8CB8-2DDA10398CAE}"/>
    <dgm:cxn modelId="{E03E870A-B5DB-4E9F-BE68-620F95CD8599}" type="presOf" srcId="{372560B6-7A65-478F-9AC3-FDBAF8764E1C}" destId="{CCB10024-DC1A-467D-AC50-98210B7050A4}" srcOrd="0" destOrd="0" presId="urn:microsoft.com/office/officeart/2005/8/layout/hProcess9"/>
    <dgm:cxn modelId="{986AE715-108C-4B71-B8BB-F721D1B817CF}" type="presOf" srcId="{D972B668-3B0B-4DDA-B106-1A82287C5EF4}" destId="{3D37ED67-BA04-4024-BBD0-FAC48760B34F}" srcOrd="0" destOrd="0" presId="urn:microsoft.com/office/officeart/2005/8/layout/hProcess9"/>
    <dgm:cxn modelId="{A1E3835D-F14F-46D4-9872-F8E299C1474D}" type="presOf" srcId="{7572E398-B70A-4ED8-9125-1440C1F6EBD9}" destId="{B9EEEA02-083D-4611-B679-83904AE16DE1}" srcOrd="0" destOrd="0" presId="urn:microsoft.com/office/officeart/2005/8/layout/hProcess9"/>
    <dgm:cxn modelId="{BF489769-F2ED-4B9F-BB72-DADD629B45FF}" srcId="{B7FA7C5A-0737-4948-BF53-174D25B79F0E}" destId="{372560B6-7A65-478F-9AC3-FDBAF8764E1C}" srcOrd="5" destOrd="0" parTransId="{A93222E6-F7F8-403E-97F7-656A2D959739}" sibTransId="{45B66F31-6443-4CE3-9824-520F5399C036}"/>
    <dgm:cxn modelId="{A576E26E-2F55-4B12-B38E-72FF8C054F05}" srcId="{B7FA7C5A-0737-4948-BF53-174D25B79F0E}" destId="{3BE83567-D3C1-4546-9288-A7D3F009EB80}" srcOrd="3" destOrd="0" parTransId="{EB68E6B3-EC31-4ED9-99F8-F78D466CBDEF}" sibTransId="{39F0CF65-20F0-41DB-BA1E-09806AB8BDEC}"/>
    <dgm:cxn modelId="{FE9A357C-61AA-46FD-A5A1-FEC96AEC7311}" srcId="{B7FA7C5A-0737-4948-BF53-174D25B79F0E}" destId="{72B14088-CE02-45D3-9A2C-AB13AEFCA231}" srcOrd="2" destOrd="0" parTransId="{CD0F3EDF-B2DC-4E66-AF06-F323584F06D0}" sibTransId="{2681A033-940A-45CC-95D8-0BAD6C9EDEBD}"/>
    <dgm:cxn modelId="{67CD657D-750D-44E1-ABDE-4CEB4C94A587}" type="presOf" srcId="{B7FA7C5A-0737-4948-BF53-174D25B79F0E}" destId="{F6FD199B-16EF-4471-B9AB-909CD6D88D85}" srcOrd="0" destOrd="0" presId="urn:microsoft.com/office/officeart/2005/8/layout/hProcess9"/>
    <dgm:cxn modelId="{074193B0-F97F-46AD-8ECE-5D6721F1EE77}" type="presOf" srcId="{24D3AE6B-C0D5-4645-A334-A26DFF5113B7}" destId="{4C88890E-6DBE-49BA-BADB-D84C736B7271}" srcOrd="0" destOrd="0" presId="urn:microsoft.com/office/officeart/2005/8/layout/hProcess9"/>
    <dgm:cxn modelId="{0D5B56E8-B4B0-450A-BE55-7FBDC6A92760}" type="presOf" srcId="{72B14088-CE02-45D3-9A2C-AB13AEFCA231}" destId="{8593B6A9-0A60-4F25-B731-EB2E195B383D}" srcOrd="0" destOrd="0" presId="urn:microsoft.com/office/officeart/2005/8/layout/hProcess9"/>
    <dgm:cxn modelId="{8628CCFE-4A29-4B06-A135-82BFEAB3D703}" srcId="{B7FA7C5A-0737-4948-BF53-174D25B79F0E}" destId="{24D3AE6B-C0D5-4645-A334-A26DFF5113B7}" srcOrd="1" destOrd="0" parTransId="{7913072F-4C4B-4F22-B3AA-AF19D7F5F4FB}" sibTransId="{D0C8D7F4-0193-42C6-A7B3-2517F0C2C19F}"/>
    <dgm:cxn modelId="{86E82AB3-8868-4464-95C5-3FB2F4D9B1D5}" type="presParOf" srcId="{F6FD199B-16EF-4471-B9AB-909CD6D88D85}" destId="{E64E61DB-16D9-44D8-A7E3-EBE7C95A135E}" srcOrd="0" destOrd="0" presId="urn:microsoft.com/office/officeart/2005/8/layout/hProcess9"/>
    <dgm:cxn modelId="{65684119-CD2B-4629-9E9B-C71896B700C3}" type="presParOf" srcId="{F6FD199B-16EF-4471-B9AB-909CD6D88D85}" destId="{BDC4A0F7-66C8-477C-94A2-1AA2AF403F4B}" srcOrd="1" destOrd="0" presId="urn:microsoft.com/office/officeart/2005/8/layout/hProcess9"/>
    <dgm:cxn modelId="{847A34E7-607B-4FE7-A4D3-7BC63A27A08C}" type="presParOf" srcId="{BDC4A0F7-66C8-477C-94A2-1AA2AF403F4B}" destId="{3D37ED67-BA04-4024-BBD0-FAC48760B34F}" srcOrd="0" destOrd="0" presId="urn:microsoft.com/office/officeart/2005/8/layout/hProcess9"/>
    <dgm:cxn modelId="{81384C78-D501-451F-8FAA-E60F44D85079}" type="presParOf" srcId="{BDC4A0F7-66C8-477C-94A2-1AA2AF403F4B}" destId="{08A5D50F-9309-4B64-AC89-ECCBB76695B2}" srcOrd="1" destOrd="0" presId="urn:microsoft.com/office/officeart/2005/8/layout/hProcess9"/>
    <dgm:cxn modelId="{B2AC4FB3-A075-4F09-8271-2BC4FF7D0DC0}" type="presParOf" srcId="{BDC4A0F7-66C8-477C-94A2-1AA2AF403F4B}" destId="{4C88890E-6DBE-49BA-BADB-D84C736B7271}" srcOrd="2" destOrd="0" presId="urn:microsoft.com/office/officeart/2005/8/layout/hProcess9"/>
    <dgm:cxn modelId="{FEF6CA48-CD5A-4FFA-A0A9-829DAE197B02}" type="presParOf" srcId="{BDC4A0F7-66C8-477C-94A2-1AA2AF403F4B}" destId="{FB689CE1-BEE9-424D-B13A-6BE66107942C}" srcOrd="3" destOrd="0" presId="urn:microsoft.com/office/officeart/2005/8/layout/hProcess9"/>
    <dgm:cxn modelId="{0FAC66BC-0D83-48CF-9146-8A722A4ABB1C}" type="presParOf" srcId="{BDC4A0F7-66C8-477C-94A2-1AA2AF403F4B}" destId="{8593B6A9-0A60-4F25-B731-EB2E195B383D}" srcOrd="4" destOrd="0" presId="urn:microsoft.com/office/officeart/2005/8/layout/hProcess9"/>
    <dgm:cxn modelId="{81EC23C2-2EFE-458E-9DD6-37137FF172D2}" type="presParOf" srcId="{BDC4A0F7-66C8-477C-94A2-1AA2AF403F4B}" destId="{52DAD772-1DE2-47A8-92E4-7BD47C12FEE8}" srcOrd="5" destOrd="0" presId="urn:microsoft.com/office/officeart/2005/8/layout/hProcess9"/>
    <dgm:cxn modelId="{298588BD-666A-4821-A456-7540958879CA}" type="presParOf" srcId="{BDC4A0F7-66C8-477C-94A2-1AA2AF403F4B}" destId="{0CDA54E8-5674-4389-AA85-BFC48DFFEB05}" srcOrd="6" destOrd="0" presId="urn:microsoft.com/office/officeart/2005/8/layout/hProcess9"/>
    <dgm:cxn modelId="{42843159-8975-4B04-8C83-E619A63EF2BF}" type="presParOf" srcId="{BDC4A0F7-66C8-477C-94A2-1AA2AF403F4B}" destId="{567E3E41-AF17-4EE2-B797-C74757BC9C7B}" srcOrd="7" destOrd="0" presId="urn:microsoft.com/office/officeart/2005/8/layout/hProcess9"/>
    <dgm:cxn modelId="{BA853721-017F-491B-B605-2B0195B3A661}" type="presParOf" srcId="{BDC4A0F7-66C8-477C-94A2-1AA2AF403F4B}" destId="{B9EEEA02-083D-4611-B679-83904AE16DE1}" srcOrd="8" destOrd="0" presId="urn:microsoft.com/office/officeart/2005/8/layout/hProcess9"/>
    <dgm:cxn modelId="{EC7622ED-D99F-49E0-84E4-D00C8E15B400}" type="presParOf" srcId="{BDC4A0F7-66C8-477C-94A2-1AA2AF403F4B}" destId="{957CD42E-B486-4B0E-961C-303000846288}" srcOrd="9" destOrd="0" presId="urn:microsoft.com/office/officeart/2005/8/layout/hProcess9"/>
    <dgm:cxn modelId="{A04557C7-BB21-41DA-96ED-36098E377EFD}" type="presParOf" srcId="{BDC4A0F7-66C8-477C-94A2-1AA2AF403F4B}" destId="{CCB10024-DC1A-467D-AC50-98210B7050A4}" srcOrd="1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E12F59-21B2-4646-9F84-51B2D819DC35}">
      <dsp:nvSpPr>
        <dsp:cNvPr id="0" name=""/>
        <dsp:cNvSpPr/>
      </dsp:nvSpPr>
      <dsp:spPr>
        <a:xfrm>
          <a:off x="5001" y="576716"/>
          <a:ext cx="1494988" cy="8969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CA" sz="1500" kern="1200" dirty="0"/>
            <a:t>Ratings Data</a:t>
          </a:r>
        </a:p>
      </dsp:txBody>
      <dsp:txXfrm>
        <a:off x="31273" y="602988"/>
        <a:ext cx="1442444" cy="844449"/>
      </dsp:txXfrm>
    </dsp:sp>
    <dsp:sp modelId="{52A66CDF-86AF-4FFE-A957-7FBC9CC505A3}">
      <dsp:nvSpPr>
        <dsp:cNvPr id="0" name=""/>
        <dsp:cNvSpPr/>
      </dsp:nvSpPr>
      <dsp:spPr>
        <a:xfrm>
          <a:off x="1649489" y="839834"/>
          <a:ext cx="316937" cy="3707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CA" sz="1200" kern="1200"/>
        </a:p>
      </dsp:txBody>
      <dsp:txXfrm>
        <a:off x="1649489" y="913985"/>
        <a:ext cx="221856" cy="222455"/>
      </dsp:txXfrm>
    </dsp:sp>
    <dsp:sp modelId="{A3A55BFC-0F8A-4CA0-A3B9-AC606CB244DB}">
      <dsp:nvSpPr>
        <dsp:cNvPr id="0" name=""/>
        <dsp:cNvSpPr/>
      </dsp:nvSpPr>
      <dsp:spPr>
        <a:xfrm>
          <a:off x="2097985" y="576716"/>
          <a:ext cx="1494988" cy="8969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CA" sz="1500" kern="1200" dirty="0"/>
            <a:t>Normalize Ratings</a:t>
          </a:r>
        </a:p>
      </dsp:txBody>
      <dsp:txXfrm>
        <a:off x="2124257" y="602988"/>
        <a:ext cx="1442444" cy="844449"/>
      </dsp:txXfrm>
    </dsp:sp>
    <dsp:sp modelId="{AEDF27DA-9A0D-453D-9527-5BFB38908214}">
      <dsp:nvSpPr>
        <dsp:cNvPr id="0" name=""/>
        <dsp:cNvSpPr/>
      </dsp:nvSpPr>
      <dsp:spPr>
        <a:xfrm>
          <a:off x="3742473" y="839834"/>
          <a:ext cx="316937" cy="3707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CA" sz="1200" kern="1200"/>
        </a:p>
      </dsp:txBody>
      <dsp:txXfrm>
        <a:off x="3742473" y="913985"/>
        <a:ext cx="221856" cy="222455"/>
      </dsp:txXfrm>
    </dsp:sp>
    <dsp:sp modelId="{19366351-DB80-40BF-A107-053C3BEBC462}">
      <dsp:nvSpPr>
        <dsp:cNvPr id="0" name=""/>
        <dsp:cNvSpPr/>
      </dsp:nvSpPr>
      <dsp:spPr>
        <a:xfrm>
          <a:off x="4190969" y="576716"/>
          <a:ext cx="1494988" cy="8969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CA" sz="1500" kern="1200" dirty="0"/>
            <a:t>Recommender Model</a:t>
          </a:r>
        </a:p>
      </dsp:txBody>
      <dsp:txXfrm>
        <a:off x="4217241" y="602988"/>
        <a:ext cx="1442444" cy="8444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E12F59-21B2-4646-9F84-51B2D819DC35}">
      <dsp:nvSpPr>
        <dsp:cNvPr id="0" name=""/>
        <dsp:cNvSpPr/>
      </dsp:nvSpPr>
      <dsp:spPr>
        <a:xfrm>
          <a:off x="5220" y="486470"/>
          <a:ext cx="1560295" cy="936177"/>
        </a:xfrm>
        <a:prstGeom prst="roundRect">
          <a:avLst>
            <a:gd name="adj" fmla="val 10000"/>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CA" sz="1500" kern="1200" dirty="0"/>
            <a:t>Genre Data</a:t>
          </a:r>
        </a:p>
      </dsp:txBody>
      <dsp:txXfrm>
        <a:off x="32640" y="513890"/>
        <a:ext cx="1505455" cy="881337"/>
      </dsp:txXfrm>
    </dsp:sp>
    <dsp:sp modelId="{52A66CDF-86AF-4FFE-A957-7FBC9CC505A3}">
      <dsp:nvSpPr>
        <dsp:cNvPr id="0" name=""/>
        <dsp:cNvSpPr/>
      </dsp:nvSpPr>
      <dsp:spPr>
        <a:xfrm>
          <a:off x="1721545" y="761082"/>
          <a:ext cx="330782" cy="386953"/>
        </a:xfrm>
        <a:prstGeom prst="rightArrow">
          <a:avLst>
            <a:gd name="adj1" fmla="val 60000"/>
            <a:gd name="adj2" fmla="val 50000"/>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CA" sz="1200" kern="1200"/>
        </a:p>
      </dsp:txBody>
      <dsp:txXfrm>
        <a:off x="1721545" y="838473"/>
        <a:ext cx="231547" cy="232171"/>
      </dsp:txXfrm>
    </dsp:sp>
    <dsp:sp modelId="{A3A55BFC-0F8A-4CA0-A3B9-AC606CB244DB}">
      <dsp:nvSpPr>
        <dsp:cNvPr id="0" name=""/>
        <dsp:cNvSpPr/>
      </dsp:nvSpPr>
      <dsp:spPr>
        <a:xfrm>
          <a:off x="2189633" y="486470"/>
          <a:ext cx="1560295" cy="936177"/>
        </a:xfrm>
        <a:prstGeom prst="roundRect">
          <a:avLst>
            <a:gd name="adj" fmla="val 10000"/>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CA" sz="1500" kern="1200" dirty="0"/>
            <a:t>One Hot Encode Genres</a:t>
          </a:r>
        </a:p>
      </dsp:txBody>
      <dsp:txXfrm>
        <a:off x="2217053" y="513890"/>
        <a:ext cx="1505455" cy="881337"/>
      </dsp:txXfrm>
    </dsp:sp>
    <dsp:sp modelId="{BC1A3F94-7160-40B3-A906-309F95FDD71A}">
      <dsp:nvSpPr>
        <dsp:cNvPr id="0" name=""/>
        <dsp:cNvSpPr/>
      </dsp:nvSpPr>
      <dsp:spPr>
        <a:xfrm>
          <a:off x="3905958" y="761082"/>
          <a:ext cx="330782" cy="386953"/>
        </a:xfrm>
        <a:prstGeom prst="rightArrow">
          <a:avLst>
            <a:gd name="adj1" fmla="val 60000"/>
            <a:gd name="adj2" fmla="val 50000"/>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CA" sz="1200" kern="1200"/>
        </a:p>
      </dsp:txBody>
      <dsp:txXfrm>
        <a:off x="3905958" y="838473"/>
        <a:ext cx="231547" cy="232171"/>
      </dsp:txXfrm>
    </dsp:sp>
    <dsp:sp modelId="{F56458D3-7C3E-4488-A087-ECFE25DFB073}">
      <dsp:nvSpPr>
        <dsp:cNvPr id="0" name=""/>
        <dsp:cNvSpPr/>
      </dsp:nvSpPr>
      <dsp:spPr>
        <a:xfrm>
          <a:off x="4374047" y="486470"/>
          <a:ext cx="1560295" cy="936177"/>
        </a:xfrm>
        <a:prstGeom prst="roundRect">
          <a:avLst>
            <a:gd name="adj" fmla="val 10000"/>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CA" sz="1500" kern="1200" dirty="0"/>
            <a:t>Recommender Model</a:t>
          </a:r>
        </a:p>
      </dsp:txBody>
      <dsp:txXfrm>
        <a:off x="4401467" y="513890"/>
        <a:ext cx="1505455" cy="8813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4E61DB-16D9-44D8-A7E3-EBE7C95A135E}">
      <dsp:nvSpPr>
        <dsp:cNvPr id="0" name=""/>
        <dsp:cNvSpPr/>
      </dsp:nvSpPr>
      <dsp:spPr>
        <a:xfrm>
          <a:off x="463567" y="0"/>
          <a:ext cx="5253766" cy="1804210"/>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37ED67-BA04-4024-BBD0-FAC48760B34F}">
      <dsp:nvSpPr>
        <dsp:cNvPr id="0" name=""/>
        <dsp:cNvSpPr/>
      </dsp:nvSpPr>
      <dsp:spPr>
        <a:xfrm>
          <a:off x="594" y="541263"/>
          <a:ext cx="976696" cy="72168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CA" sz="900" kern="1200" dirty="0"/>
            <a:t>Tag Data</a:t>
          </a:r>
        </a:p>
      </dsp:txBody>
      <dsp:txXfrm>
        <a:off x="35824" y="576493"/>
        <a:ext cx="906236" cy="651224"/>
      </dsp:txXfrm>
    </dsp:sp>
    <dsp:sp modelId="{4C88890E-6DBE-49BA-BADB-D84C736B7271}">
      <dsp:nvSpPr>
        <dsp:cNvPr id="0" name=""/>
        <dsp:cNvSpPr/>
      </dsp:nvSpPr>
      <dsp:spPr>
        <a:xfrm>
          <a:off x="1041197" y="541263"/>
          <a:ext cx="976696" cy="72168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CA" sz="900" kern="1200" dirty="0"/>
            <a:t>Filter Tags by Frequency</a:t>
          </a:r>
        </a:p>
      </dsp:txBody>
      <dsp:txXfrm>
        <a:off x="1076427" y="576493"/>
        <a:ext cx="906236" cy="651224"/>
      </dsp:txXfrm>
    </dsp:sp>
    <dsp:sp modelId="{8593B6A9-0A60-4F25-B731-EB2E195B383D}">
      <dsp:nvSpPr>
        <dsp:cNvPr id="0" name=""/>
        <dsp:cNvSpPr/>
      </dsp:nvSpPr>
      <dsp:spPr>
        <a:xfrm>
          <a:off x="2081801" y="541263"/>
          <a:ext cx="976696" cy="72168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CA" sz="900" kern="1200" dirty="0"/>
            <a:t>Aggregate Tags by Film</a:t>
          </a:r>
        </a:p>
      </dsp:txBody>
      <dsp:txXfrm>
        <a:off x="2117031" y="576493"/>
        <a:ext cx="906236" cy="651224"/>
      </dsp:txXfrm>
    </dsp:sp>
    <dsp:sp modelId="{0CDA54E8-5674-4389-AA85-BFC48DFFEB05}">
      <dsp:nvSpPr>
        <dsp:cNvPr id="0" name=""/>
        <dsp:cNvSpPr/>
      </dsp:nvSpPr>
      <dsp:spPr>
        <a:xfrm>
          <a:off x="3122404" y="541263"/>
          <a:ext cx="976696" cy="72168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CA" sz="900" kern="1200" dirty="0"/>
            <a:t>Remove Duplicate Tags</a:t>
          </a:r>
        </a:p>
      </dsp:txBody>
      <dsp:txXfrm>
        <a:off x="3157634" y="576493"/>
        <a:ext cx="906236" cy="651224"/>
      </dsp:txXfrm>
    </dsp:sp>
    <dsp:sp modelId="{B9EEEA02-083D-4611-B679-83904AE16DE1}">
      <dsp:nvSpPr>
        <dsp:cNvPr id="0" name=""/>
        <dsp:cNvSpPr/>
      </dsp:nvSpPr>
      <dsp:spPr>
        <a:xfrm>
          <a:off x="4163007" y="541263"/>
          <a:ext cx="976696" cy="72168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CA" sz="900" kern="1200" dirty="0"/>
            <a:t>One Hot Encode Tags</a:t>
          </a:r>
        </a:p>
      </dsp:txBody>
      <dsp:txXfrm>
        <a:off x="4198237" y="576493"/>
        <a:ext cx="906236" cy="651224"/>
      </dsp:txXfrm>
    </dsp:sp>
    <dsp:sp modelId="{CCB10024-DC1A-467D-AC50-98210B7050A4}">
      <dsp:nvSpPr>
        <dsp:cNvPr id="0" name=""/>
        <dsp:cNvSpPr/>
      </dsp:nvSpPr>
      <dsp:spPr>
        <a:xfrm>
          <a:off x="5203610" y="541263"/>
          <a:ext cx="976696" cy="72168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CA" sz="900" kern="1200" dirty="0"/>
            <a:t>Recommender Model</a:t>
          </a:r>
        </a:p>
      </dsp:txBody>
      <dsp:txXfrm>
        <a:off x="5238840" y="576493"/>
        <a:ext cx="906236" cy="65122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A1ED69-08E6-4318-A737-2D456E29B1F9}" type="datetimeFigureOut">
              <a:rPr lang="en-CA" smtClean="0"/>
              <a:t>2023-07-19</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A27883-30AE-4CBD-8CCF-BF180B40E630}" type="slidenum">
              <a:rPr lang="en-CA" smtClean="0"/>
              <a:t>‹#›</a:t>
            </a:fld>
            <a:endParaRPr lang="en-CA"/>
          </a:p>
        </p:txBody>
      </p:sp>
    </p:spTree>
    <p:extLst>
      <p:ext uri="{BB962C8B-B14F-4D97-AF65-F5344CB8AC3E}">
        <p14:creationId xmlns:p14="http://schemas.microsoft.com/office/powerpoint/2010/main" val="3499491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DA27883-30AE-4CBD-8CCF-BF180B40E630}" type="slidenum">
              <a:rPr lang="en-CA" smtClean="0"/>
              <a:t>1</a:t>
            </a:fld>
            <a:endParaRPr lang="en-CA"/>
          </a:p>
        </p:txBody>
      </p:sp>
    </p:spTree>
    <p:extLst>
      <p:ext uri="{BB962C8B-B14F-4D97-AF65-F5344CB8AC3E}">
        <p14:creationId xmlns:p14="http://schemas.microsoft.com/office/powerpoint/2010/main" val="27987267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DA27883-30AE-4CBD-8CCF-BF180B40E630}" type="slidenum">
              <a:rPr lang="en-CA" smtClean="0"/>
              <a:t>10</a:t>
            </a:fld>
            <a:endParaRPr lang="en-CA"/>
          </a:p>
        </p:txBody>
      </p:sp>
    </p:spTree>
    <p:extLst>
      <p:ext uri="{BB962C8B-B14F-4D97-AF65-F5344CB8AC3E}">
        <p14:creationId xmlns:p14="http://schemas.microsoft.com/office/powerpoint/2010/main" val="156089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DA27883-30AE-4CBD-8CCF-BF180B40E630}" type="slidenum">
              <a:rPr lang="en-CA" smtClean="0"/>
              <a:t>11</a:t>
            </a:fld>
            <a:endParaRPr lang="en-CA"/>
          </a:p>
        </p:txBody>
      </p:sp>
    </p:spTree>
    <p:extLst>
      <p:ext uri="{BB962C8B-B14F-4D97-AF65-F5344CB8AC3E}">
        <p14:creationId xmlns:p14="http://schemas.microsoft.com/office/powerpoint/2010/main" val="1409831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CA" sz="1800" kern="100" dirty="0">
                <a:effectLst/>
                <a:latin typeface="Calibri" panose="020F0502020204030204" pitchFamily="34" charset="0"/>
                <a:ea typeface="Calibri" panose="020F0502020204030204" pitchFamily="34" charset="0"/>
                <a:cs typeface="Times New Roman" panose="02020603050405020304" pitchFamily="18" charset="0"/>
              </a:rPr>
              <a:t>For my final project I wanted to create a recommender system.  I love movies and I was always very curious how the streaming services created their recommender systems. I also wanted to take the final project as an opportunity to better understand neural networks.</a:t>
            </a:r>
          </a:p>
          <a:p>
            <a:endParaRPr lang="en-CA" dirty="0"/>
          </a:p>
        </p:txBody>
      </p:sp>
      <p:sp>
        <p:nvSpPr>
          <p:cNvPr id="4" name="Slide Number Placeholder 3"/>
          <p:cNvSpPr>
            <a:spLocks noGrp="1"/>
          </p:cNvSpPr>
          <p:nvPr>
            <p:ph type="sldNum" sz="quarter" idx="5"/>
          </p:nvPr>
        </p:nvSpPr>
        <p:spPr/>
        <p:txBody>
          <a:bodyPr/>
          <a:lstStyle/>
          <a:p>
            <a:fld id="{DDA27883-30AE-4CBD-8CCF-BF180B40E630}" type="slidenum">
              <a:rPr lang="en-CA" smtClean="0"/>
              <a:t>2</a:t>
            </a:fld>
            <a:endParaRPr lang="en-CA"/>
          </a:p>
        </p:txBody>
      </p:sp>
    </p:spTree>
    <p:extLst>
      <p:ext uri="{BB962C8B-B14F-4D97-AF65-F5344CB8AC3E}">
        <p14:creationId xmlns:p14="http://schemas.microsoft.com/office/powerpoint/2010/main" val="867573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CA" sz="1800" kern="100" dirty="0">
                <a:effectLst/>
                <a:latin typeface="Calibri" panose="020F0502020204030204" pitchFamily="34" charset="0"/>
                <a:ea typeface="Calibri" panose="020F0502020204030204" pitchFamily="34" charset="0"/>
                <a:cs typeface="Times New Roman" panose="02020603050405020304" pitchFamily="18" charset="0"/>
              </a:rPr>
              <a:t>We all know how overwhelming it can be to try find something to watch when scrolling through streaming services.  There are too many options!</a:t>
            </a:r>
          </a:p>
          <a:p>
            <a:pPr>
              <a:lnSpc>
                <a:spcPct val="107000"/>
              </a:lnSpc>
              <a:spcAft>
                <a:spcPts val="800"/>
              </a:spcAft>
            </a:pP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kern="100" dirty="0">
                <a:effectLst/>
                <a:latin typeface="Calibri" panose="020F0502020204030204" pitchFamily="34" charset="0"/>
                <a:ea typeface="Calibri" panose="020F0502020204030204" pitchFamily="34" charset="0"/>
                <a:cs typeface="Times New Roman" panose="02020603050405020304" pitchFamily="18" charset="0"/>
              </a:rPr>
              <a:t>That's where recommendation systems come in, helping us discover new films that align with our interests. </a:t>
            </a:r>
          </a:p>
          <a:p>
            <a:pPr>
              <a:lnSpc>
                <a:spcPct val="107000"/>
              </a:lnSpc>
              <a:spcAft>
                <a:spcPts val="800"/>
              </a:spcAft>
            </a:pP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kern="100" dirty="0">
                <a:effectLst/>
                <a:latin typeface="Calibri" panose="020F0502020204030204" pitchFamily="34" charset="0"/>
                <a:ea typeface="Calibri" panose="020F0502020204030204" pitchFamily="34" charset="0"/>
                <a:cs typeface="Times New Roman" panose="02020603050405020304" pitchFamily="18" charset="0"/>
              </a:rPr>
              <a:t>The two main recommendation techniques we learned about during the bootcamp were:</a:t>
            </a:r>
          </a:p>
          <a:p>
            <a:pPr>
              <a:lnSpc>
                <a:spcPct val="107000"/>
              </a:lnSpc>
              <a:spcAft>
                <a:spcPts val="800"/>
              </a:spcAft>
            </a:pP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Font typeface="Symbol" panose="05050102010706020507" pitchFamily="18" charset="2"/>
              <a:buNone/>
            </a:pPr>
            <a:r>
              <a:rPr lang="en-CA" sz="1800" kern="100" dirty="0">
                <a:effectLst/>
                <a:latin typeface="Calibri" panose="020F0502020204030204" pitchFamily="34" charset="0"/>
                <a:ea typeface="Calibri" panose="020F0502020204030204" pitchFamily="34" charset="0"/>
                <a:cs typeface="Times New Roman" panose="02020603050405020304" pitchFamily="18" charset="0"/>
              </a:rPr>
              <a:t>Content-based filtering, which suggests movies similar to those a user has shown interest in.</a:t>
            </a:r>
          </a:p>
          <a:p>
            <a:pPr marL="0" lvl="0" indent="0">
              <a:lnSpc>
                <a:spcPct val="107000"/>
              </a:lnSpc>
              <a:buFont typeface="Symbol" panose="05050102010706020507" pitchFamily="18" charset="2"/>
              <a:buNone/>
            </a:pP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Font typeface="Symbol" panose="05050102010706020507" pitchFamily="18" charset="2"/>
              <a:buNone/>
            </a:pPr>
            <a:r>
              <a:rPr lang="en-CA" sz="1800" kern="100" dirty="0">
                <a:effectLst/>
                <a:latin typeface="Calibri" panose="020F0502020204030204" pitchFamily="34" charset="0"/>
                <a:ea typeface="Calibri" panose="020F0502020204030204" pitchFamily="34" charset="0"/>
                <a:cs typeface="Times New Roman" panose="02020603050405020304" pitchFamily="18" charset="0"/>
              </a:rPr>
              <a:t>And collaborative filtering, which leverages the preferences of similar users to make movie recommendations.</a:t>
            </a:r>
          </a:p>
          <a:p>
            <a:pPr marL="0" lvl="0" indent="0">
              <a:lnSpc>
                <a:spcPct val="107000"/>
              </a:lnSpc>
              <a:spcAft>
                <a:spcPts val="800"/>
              </a:spcAft>
              <a:buFont typeface="Symbol" panose="05050102010706020507" pitchFamily="18" charset="2"/>
              <a:buNone/>
            </a:pP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kern="100" dirty="0">
                <a:effectLst/>
                <a:latin typeface="Calibri" panose="020F0502020204030204" pitchFamily="34" charset="0"/>
                <a:ea typeface="Calibri" panose="020F0502020204030204" pitchFamily="34" charset="0"/>
                <a:cs typeface="Times New Roman" panose="02020603050405020304" pitchFamily="18" charset="0"/>
              </a:rPr>
              <a:t>Despite the usefulness of these techniques, these methods have limitations in capturing complex user preferences and patterns. </a:t>
            </a:r>
          </a:p>
          <a:p>
            <a:pPr>
              <a:lnSpc>
                <a:spcPct val="107000"/>
              </a:lnSpc>
              <a:spcAft>
                <a:spcPts val="800"/>
              </a:spcAft>
            </a:pP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kern="100" dirty="0">
                <a:effectLst/>
                <a:latin typeface="Calibri" panose="020F0502020204030204" pitchFamily="34" charset="0"/>
                <a:ea typeface="Calibri" panose="020F0502020204030204" pitchFamily="34" charset="0"/>
                <a:cs typeface="Times New Roman" panose="02020603050405020304" pitchFamily="18" charset="0"/>
              </a:rPr>
              <a:t>That's where neural networks come into the picture.</a:t>
            </a:r>
          </a:p>
          <a:p>
            <a:endParaRPr lang="en-CA" dirty="0"/>
          </a:p>
        </p:txBody>
      </p:sp>
      <p:sp>
        <p:nvSpPr>
          <p:cNvPr id="4" name="Slide Number Placeholder 3"/>
          <p:cNvSpPr>
            <a:spLocks noGrp="1"/>
          </p:cNvSpPr>
          <p:nvPr>
            <p:ph type="sldNum" sz="quarter" idx="5"/>
          </p:nvPr>
        </p:nvSpPr>
        <p:spPr/>
        <p:txBody>
          <a:bodyPr/>
          <a:lstStyle/>
          <a:p>
            <a:fld id="{DDA27883-30AE-4CBD-8CCF-BF180B40E630}" type="slidenum">
              <a:rPr lang="en-CA" smtClean="0"/>
              <a:t>3</a:t>
            </a:fld>
            <a:endParaRPr lang="en-CA"/>
          </a:p>
        </p:txBody>
      </p:sp>
    </p:spTree>
    <p:extLst>
      <p:ext uri="{BB962C8B-B14F-4D97-AF65-F5344CB8AC3E}">
        <p14:creationId xmlns:p14="http://schemas.microsoft.com/office/powerpoint/2010/main" val="3732009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CA" sz="1800" kern="100" dirty="0">
                <a:effectLst/>
                <a:latin typeface="Calibri" panose="020F0502020204030204" pitchFamily="34" charset="0"/>
                <a:ea typeface="Calibri" panose="020F0502020204030204" pitchFamily="34" charset="0"/>
                <a:cs typeface="Times New Roman" panose="02020603050405020304" pitchFamily="18" charset="0"/>
              </a:rPr>
              <a:t>At the heart of my movie recommender system lies the </a:t>
            </a:r>
            <a:r>
              <a:rPr lang="en-CA" sz="1800" kern="100" dirty="0" err="1">
                <a:effectLst/>
                <a:latin typeface="Calibri" panose="020F0502020204030204" pitchFamily="34" charset="0"/>
                <a:ea typeface="Calibri" panose="020F0502020204030204" pitchFamily="34" charset="0"/>
                <a:cs typeface="Times New Roman" panose="02020603050405020304" pitchFamily="18" charset="0"/>
              </a:rPr>
              <a:t>MovieLens</a:t>
            </a:r>
            <a:r>
              <a:rPr lang="en-CA" sz="1800" kern="100" dirty="0">
                <a:effectLst/>
                <a:latin typeface="Calibri" panose="020F0502020204030204" pitchFamily="34" charset="0"/>
                <a:ea typeface="Calibri" panose="020F0502020204030204" pitchFamily="34" charset="0"/>
                <a:cs typeface="Times New Roman" panose="02020603050405020304" pitchFamily="18" charset="0"/>
              </a:rPr>
              <a:t> dataset. </a:t>
            </a:r>
          </a:p>
          <a:p>
            <a:pPr>
              <a:lnSpc>
                <a:spcPct val="107000"/>
              </a:lnSpc>
              <a:spcAft>
                <a:spcPts val="800"/>
              </a:spcAft>
            </a:pP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kern="100" dirty="0">
                <a:effectLst/>
                <a:latin typeface="Calibri" panose="020F0502020204030204" pitchFamily="34" charset="0"/>
                <a:ea typeface="Calibri" panose="020F0502020204030204" pitchFamily="34" charset="0"/>
                <a:cs typeface="Times New Roman" panose="02020603050405020304" pitchFamily="18" charset="0"/>
              </a:rPr>
              <a:t>This dataset contains user ratings for various movies, along with additional movie information, such as genres and tags. </a:t>
            </a:r>
          </a:p>
          <a:p>
            <a:pPr>
              <a:lnSpc>
                <a:spcPct val="107000"/>
              </a:lnSpc>
              <a:spcAft>
                <a:spcPts val="800"/>
              </a:spcAft>
            </a:pP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kern="100" dirty="0">
                <a:effectLst/>
                <a:latin typeface="Calibri" panose="020F0502020204030204" pitchFamily="34" charset="0"/>
                <a:ea typeface="Calibri" panose="020F0502020204030204" pitchFamily="34" charset="0"/>
                <a:cs typeface="Times New Roman" panose="02020603050405020304" pitchFamily="18" charset="0"/>
              </a:rPr>
              <a:t> The dataset has 58,000 movies and 27 million ratings.  The data was created from 283,000 user ratings between 1995 and 2018.</a:t>
            </a:r>
          </a:p>
          <a:p>
            <a:pPr>
              <a:lnSpc>
                <a:spcPct val="107000"/>
              </a:lnSpc>
              <a:spcAft>
                <a:spcPts val="800"/>
              </a:spcAft>
            </a:pP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DDA27883-30AE-4CBD-8CCF-BF180B40E630}" type="slidenum">
              <a:rPr lang="en-CA" smtClean="0"/>
              <a:t>4</a:t>
            </a:fld>
            <a:endParaRPr lang="en-CA"/>
          </a:p>
        </p:txBody>
      </p:sp>
    </p:spTree>
    <p:extLst>
      <p:ext uri="{BB962C8B-B14F-4D97-AF65-F5344CB8AC3E}">
        <p14:creationId xmlns:p14="http://schemas.microsoft.com/office/powerpoint/2010/main" val="434638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CA" sz="1800" kern="100" dirty="0">
                <a:effectLst/>
                <a:latin typeface="Calibri" panose="020F0502020204030204" pitchFamily="34" charset="0"/>
                <a:ea typeface="Calibri" panose="020F0502020204030204" pitchFamily="34" charset="0"/>
                <a:cs typeface="Times New Roman" panose="02020603050405020304" pitchFamily="18" charset="0"/>
              </a:rPr>
              <a:t>Here we have a simple flow chart showing how the recommender model works.  The model takes user-moving ratings, movie genres and movie tags as inputs to the model.</a:t>
            </a:r>
          </a:p>
          <a:p>
            <a:pPr>
              <a:lnSpc>
                <a:spcPct val="107000"/>
              </a:lnSpc>
              <a:spcAft>
                <a:spcPts val="800"/>
              </a:spcAft>
            </a:pP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kern="100" dirty="0">
                <a:effectLst/>
                <a:latin typeface="Calibri" panose="020F0502020204030204" pitchFamily="34" charset="0"/>
                <a:ea typeface="Calibri" panose="020F0502020204030204" pitchFamily="34" charset="0"/>
                <a:cs typeface="Times New Roman" panose="02020603050405020304" pitchFamily="18" charset="0"/>
              </a:rPr>
              <a:t>The </a:t>
            </a:r>
            <a:r>
              <a:rPr lang="en-CA" sz="1800" kern="100" dirty="0" err="1">
                <a:effectLst/>
                <a:latin typeface="Calibri" panose="020F0502020204030204" pitchFamily="34" charset="0"/>
                <a:ea typeface="Calibri" panose="020F0502020204030204" pitchFamily="34" charset="0"/>
                <a:cs typeface="Times New Roman" panose="02020603050405020304" pitchFamily="18" charset="0"/>
              </a:rPr>
              <a:t>ouput</a:t>
            </a:r>
            <a:r>
              <a:rPr lang="en-CA" sz="1800" kern="100" dirty="0">
                <a:effectLst/>
                <a:latin typeface="Calibri" panose="020F0502020204030204" pitchFamily="34" charset="0"/>
                <a:ea typeface="Calibri" panose="020F0502020204030204" pitchFamily="34" charset="0"/>
                <a:cs typeface="Times New Roman" panose="02020603050405020304" pitchFamily="18" charset="0"/>
              </a:rPr>
              <a:t> of the model is predicted ratings by a user.</a:t>
            </a:r>
          </a:p>
          <a:p>
            <a:endParaRPr lang="en-CA" dirty="0"/>
          </a:p>
        </p:txBody>
      </p:sp>
      <p:sp>
        <p:nvSpPr>
          <p:cNvPr id="4" name="Slide Number Placeholder 3"/>
          <p:cNvSpPr>
            <a:spLocks noGrp="1"/>
          </p:cNvSpPr>
          <p:nvPr>
            <p:ph type="sldNum" sz="quarter" idx="5"/>
          </p:nvPr>
        </p:nvSpPr>
        <p:spPr/>
        <p:txBody>
          <a:bodyPr/>
          <a:lstStyle/>
          <a:p>
            <a:fld id="{DDA27883-30AE-4CBD-8CCF-BF180B40E630}" type="slidenum">
              <a:rPr lang="en-CA" smtClean="0"/>
              <a:t>5</a:t>
            </a:fld>
            <a:endParaRPr lang="en-CA"/>
          </a:p>
        </p:txBody>
      </p:sp>
    </p:spTree>
    <p:extLst>
      <p:ext uri="{BB962C8B-B14F-4D97-AF65-F5344CB8AC3E}">
        <p14:creationId xmlns:p14="http://schemas.microsoft.com/office/powerpoint/2010/main" val="797053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CA" sz="1800" kern="100" dirty="0">
                <a:effectLst/>
                <a:latin typeface="Calibri" panose="020F0502020204030204" pitchFamily="34" charset="0"/>
                <a:ea typeface="Calibri" panose="020F0502020204030204" pitchFamily="34" charset="0"/>
                <a:cs typeface="Times New Roman" panose="02020603050405020304" pitchFamily="18" charset="0"/>
              </a:rPr>
              <a:t>Before training my model, I performed exploratory data analysis (EDA) to gain insights into the dataset.  EDA helped us identify data patterns, outliers, and potential issues that could impact our recommendations. </a:t>
            </a:r>
          </a:p>
          <a:p>
            <a:pPr>
              <a:lnSpc>
                <a:spcPct val="107000"/>
              </a:lnSpc>
              <a:spcAft>
                <a:spcPts val="800"/>
              </a:spcAft>
            </a:pP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kern="100" dirty="0">
                <a:effectLst/>
                <a:latin typeface="Calibri" panose="020F0502020204030204" pitchFamily="34" charset="0"/>
                <a:ea typeface="Calibri" panose="020F0502020204030204" pitchFamily="34" charset="0"/>
                <a:cs typeface="Times New Roman" panose="02020603050405020304" pitchFamily="18" charset="0"/>
              </a:rPr>
              <a:t>First, I went through the user movie ratings.   On the right we can see the distribution of total ratings.  The ratings are skewed to be more favorable, with the most frequent rating to be 4/5.   </a:t>
            </a:r>
          </a:p>
          <a:p>
            <a:pPr>
              <a:lnSpc>
                <a:spcPct val="107000"/>
              </a:lnSpc>
              <a:spcAft>
                <a:spcPts val="800"/>
              </a:spcAft>
            </a:pPr>
            <a:r>
              <a:rPr lang="en-CA" sz="1800" kern="100" dirty="0">
                <a:effectLst/>
                <a:latin typeface="Calibri" panose="020F0502020204030204" pitchFamily="34" charset="0"/>
                <a:ea typeface="Calibri" panose="020F0502020204030204" pitchFamily="34" charset="0"/>
                <a:cs typeface="Times New Roman" panose="02020603050405020304" pitchFamily="18" charset="0"/>
              </a:rPr>
              <a:t>Before being fed to the model ratings were </a:t>
            </a:r>
            <a:r>
              <a:rPr lang="en-US" sz="2800" b="0" i="0" dirty="0">
                <a:solidFill>
                  <a:srgbClr val="D1D5DB"/>
                </a:solidFill>
                <a:effectLst/>
                <a:latin typeface="Söhne"/>
              </a:rPr>
              <a:t>normalized between 0 and 1 to </a:t>
            </a:r>
            <a:r>
              <a:rPr lang="en-US" sz="4000" b="0" i="0" dirty="0">
                <a:solidFill>
                  <a:srgbClr val="D1D5DB"/>
                </a:solidFill>
                <a:effectLst/>
                <a:latin typeface="Söhne"/>
              </a:rPr>
              <a:t>improve the numerical stability of the computations in the neural network.</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CA" sz="1800" kern="100" dirty="0">
                <a:effectLst/>
                <a:latin typeface="Calibri" panose="020F0502020204030204" pitchFamily="34" charset="0"/>
                <a:ea typeface="Calibri" panose="020F0502020204030204" pitchFamily="34" charset="0"/>
                <a:cs typeface="Times New Roman" panose="02020603050405020304" pitchFamily="18" charset="0"/>
              </a:rPr>
              <a:t>Next, I went through the genre data. The data had 20 genres across all of the moves in the data set, with some movies having multiple genres. A word cloud of the genres can be seen on the right. </a:t>
            </a:r>
            <a:r>
              <a:rPr lang="en-CA" sz="1800" dirty="0">
                <a:effectLst/>
                <a:latin typeface="Calibri" panose="020F0502020204030204" pitchFamily="34" charset="0"/>
                <a:ea typeface="Calibri" panose="020F0502020204030204" pitchFamily="34" charset="0"/>
                <a:cs typeface="Times New Roman" panose="02020603050405020304" pitchFamily="18" charset="0"/>
              </a:rPr>
              <a:t>The genres of the films were one hot encoded and a genre matrix was prepared for input to the model. </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DA27883-30AE-4CBD-8CCF-BF180B40E630}" type="slidenum">
              <a:rPr lang="en-CA" smtClean="0"/>
              <a:t>6</a:t>
            </a:fld>
            <a:endParaRPr lang="en-CA"/>
          </a:p>
        </p:txBody>
      </p:sp>
    </p:spTree>
    <p:extLst>
      <p:ext uri="{BB962C8B-B14F-4D97-AF65-F5344CB8AC3E}">
        <p14:creationId xmlns:p14="http://schemas.microsoft.com/office/powerpoint/2010/main" val="3043650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kern="100" dirty="0">
                <a:effectLst/>
                <a:latin typeface="Calibri" panose="020F0502020204030204" pitchFamily="34" charset="0"/>
                <a:ea typeface="Calibri" panose="020F0502020204030204" pitchFamily="34" charset="0"/>
                <a:cs typeface="Times New Roman" panose="02020603050405020304" pitchFamily="18" charset="0"/>
              </a:rPr>
              <a:t>Finally, I did data exploration and preprocessing of the movie tags.  A word cloud of all the tags in the data set can be seen below.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kern="100" dirty="0">
                <a:effectLst/>
                <a:latin typeface="Calibri" panose="020F0502020204030204" pitchFamily="34" charset="0"/>
                <a:ea typeface="Calibri" panose="020F0502020204030204" pitchFamily="34" charset="0"/>
                <a:cs typeface="Times New Roman" panose="02020603050405020304" pitchFamily="18" charset="0"/>
              </a:rPr>
              <a:t>Tags needed to be filtered by how often they occurred.  A lot of tags in the data set were very obscure and only occurred once.   If a tag occurred less than 200 times it was removed.  Tags were then aggregated by film and duplicates were removed.  Tags were one hot encoded and a tag matrix was prepared as input to the model.</a:t>
            </a:r>
          </a:p>
          <a:p>
            <a:endParaRPr lang="en-CA" dirty="0"/>
          </a:p>
        </p:txBody>
      </p:sp>
      <p:sp>
        <p:nvSpPr>
          <p:cNvPr id="4" name="Slide Number Placeholder 3"/>
          <p:cNvSpPr>
            <a:spLocks noGrp="1"/>
          </p:cNvSpPr>
          <p:nvPr>
            <p:ph type="sldNum" sz="quarter" idx="5"/>
          </p:nvPr>
        </p:nvSpPr>
        <p:spPr/>
        <p:txBody>
          <a:bodyPr/>
          <a:lstStyle/>
          <a:p>
            <a:fld id="{DDA27883-30AE-4CBD-8CCF-BF180B40E630}" type="slidenum">
              <a:rPr lang="en-CA" smtClean="0"/>
              <a:t>7</a:t>
            </a:fld>
            <a:endParaRPr lang="en-CA"/>
          </a:p>
        </p:txBody>
      </p:sp>
    </p:spTree>
    <p:extLst>
      <p:ext uri="{BB962C8B-B14F-4D97-AF65-F5344CB8AC3E}">
        <p14:creationId xmlns:p14="http://schemas.microsoft.com/office/powerpoint/2010/main" val="2131843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CA" sz="1800" kern="100" dirty="0">
                <a:effectLst/>
                <a:latin typeface="Calibri" panose="020F0502020204030204" pitchFamily="34" charset="0"/>
                <a:ea typeface="Calibri" panose="020F0502020204030204" pitchFamily="34" charset="0"/>
                <a:cs typeface="Times New Roman" panose="02020603050405020304" pitchFamily="18" charset="0"/>
              </a:rPr>
              <a:t>Here we can see what's under the hood on the recommender system, where the system combines collaborative filtering with the power of neural networks. </a:t>
            </a:r>
          </a:p>
          <a:p>
            <a:pPr>
              <a:lnSpc>
                <a:spcPct val="107000"/>
              </a:lnSpc>
              <a:spcAft>
                <a:spcPts val="800"/>
              </a:spcAft>
            </a:pP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kern="100" dirty="0">
                <a:effectLst/>
                <a:latin typeface="Calibri" panose="020F0502020204030204" pitchFamily="34" charset="0"/>
                <a:ea typeface="Calibri" panose="020F0502020204030204" pitchFamily="34" charset="0"/>
                <a:cs typeface="Times New Roman" panose="02020603050405020304" pitchFamily="18" charset="0"/>
              </a:rPr>
              <a:t>Collaborative filtering focuses on the user-movie interactions, learning from the preferences of similar users to make recommendations.  </a:t>
            </a:r>
          </a:p>
          <a:p>
            <a:pPr>
              <a:lnSpc>
                <a:spcPct val="107000"/>
              </a:lnSpc>
              <a:spcAft>
                <a:spcPts val="800"/>
              </a:spcAft>
            </a:pP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CA" sz="1800" kern="100" dirty="0">
                <a:effectLst/>
                <a:latin typeface="Calibri" panose="020F0502020204030204" pitchFamily="34" charset="0"/>
                <a:ea typeface="Calibri" panose="020F0502020204030204" pitchFamily="34" charset="0"/>
                <a:cs typeface="Times New Roman" panose="02020603050405020304" pitchFamily="18" charset="0"/>
              </a:rPr>
              <a:t>The neural network components of the system consists of multiple layers that process user and movie embeddings, as well as genre and tag features. </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CA" sz="1800" kern="100" dirty="0">
                <a:effectLst/>
                <a:latin typeface="Calibri" panose="020F0502020204030204" pitchFamily="34" charset="0"/>
                <a:ea typeface="Calibri" panose="020F0502020204030204" pitchFamily="34" charset="0"/>
                <a:cs typeface="Times New Roman" panose="02020603050405020304" pitchFamily="18" charset="0"/>
              </a:rPr>
              <a:t>These layers are designed to learn complex relationships and interactions among these elements. With activation functions and dense layers, our neural network learns non-linear patterns resulting in more accurate predictions.</a:t>
            </a:r>
          </a:p>
          <a:p>
            <a:pPr>
              <a:lnSpc>
                <a:spcPct val="107000"/>
              </a:lnSpc>
              <a:spcAft>
                <a:spcPts val="800"/>
              </a:spcAft>
            </a:pP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DDA27883-30AE-4CBD-8CCF-BF180B40E630}" type="slidenum">
              <a:rPr lang="en-CA" smtClean="0"/>
              <a:t>8</a:t>
            </a:fld>
            <a:endParaRPr lang="en-CA"/>
          </a:p>
        </p:txBody>
      </p:sp>
    </p:spTree>
    <p:extLst>
      <p:ext uri="{BB962C8B-B14F-4D97-AF65-F5344CB8AC3E}">
        <p14:creationId xmlns:p14="http://schemas.microsoft.com/office/powerpoint/2010/main" val="207682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CA" sz="1800" kern="100" dirty="0">
                <a:effectLst/>
                <a:latin typeface="Calibri" panose="020F0502020204030204" pitchFamily="34" charset="0"/>
                <a:ea typeface="Calibri" panose="020F0502020204030204" pitchFamily="34" charset="0"/>
                <a:cs typeface="Times New Roman" panose="02020603050405020304" pitchFamily="18" charset="0"/>
              </a:rPr>
              <a:t>With the data prepared and the model architecture defined, I proceeded to train the model on the </a:t>
            </a:r>
            <a:r>
              <a:rPr lang="en-CA" sz="1800" kern="100" dirty="0" err="1">
                <a:effectLst/>
                <a:latin typeface="Calibri" panose="020F0502020204030204" pitchFamily="34" charset="0"/>
                <a:ea typeface="Calibri" panose="020F0502020204030204" pitchFamily="34" charset="0"/>
                <a:cs typeface="Times New Roman" panose="02020603050405020304" pitchFamily="18" charset="0"/>
              </a:rPr>
              <a:t>MovieLens</a:t>
            </a:r>
            <a:r>
              <a:rPr lang="en-CA" sz="1800" kern="100" dirty="0">
                <a:effectLst/>
                <a:latin typeface="Calibri" panose="020F0502020204030204" pitchFamily="34" charset="0"/>
                <a:ea typeface="Calibri" panose="020F0502020204030204" pitchFamily="34" charset="0"/>
                <a:cs typeface="Times New Roman" panose="02020603050405020304" pitchFamily="18" charset="0"/>
              </a:rPr>
              <a:t> dataset. </a:t>
            </a:r>
          </a:p>
          <a:p>
            <a:pPr>
              <a:lnSpc>
                <a:spcPct val="107000"/>
              </a:lnSpc>
              <a:spcAft>
                <a:spcPts val="800"/>
              </a:spcAft>
            </a:pP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kern="100" dirty="0">
                <a:effectLst/>
                <a:latin typeface="Calibri" panose="020F0502020204030204" pitchFamily="34" charset="0"/>
                <a:ea typeface="Calibri" panose="020F0502020204030204" pitchFamily="34" charset="0"/>
                <a:cs typeface="Times New Roman" panose="02020603050405020304" pitchFamily="18" charset="0"/>
              </a:rPr>
              <a:t>During training, I optimized the model parameters to minimize prediction errors and make better recommendations.</a:t>
            </a:r>
          </a:p>
          <a:p>
            <a:pPr>
              <a:lnSpc>
                <a:spcPct val="107000"/>
              </a:lnSpc>
              <a:spcAft>
                <a:spcPts val="800"/>
              </a:spcAft>
            </a:pPr>
            <a:r>
              <a:rPr lang="en-CA"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7000"/>
              </a:lnSpc>
              <a:spcBef>
                <a:spcPts val="0"/>
              </a:spcBef>
              <a:spcAft>
                <a:spcPts val="800"/>
              </a:spcAft>
              <a:buClrTx/>
              <a:buSzTx/>
              <a:buFontTx/>
              <a:buNone/>
              <a:tabLst/>
              <a:defRPr/>
            </a:pPr>
            <a:r>
              <a:rPr lang="en-US" sz="3600" dirty="0"/>
              <a:t>Root mean squared error was used to evaluate the model's performance.</a:t>
            </a:r>
          </a:p>
          <a:p>
            <a:pPr>
              <a:lnSpc>
                <a:spcPct val="107000"/>
              </a:lnSpc>
              <a:spcAft>
                <a:spcPts val="800"/>
              </a:spcAft>
            </a:pP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kern="100" dirty="0">
                <a:effectLst/>
                <a:latin typeface="Calibri" panose="020F0502020204030204" pitchFamily="34" charset="0"/>
                <a:ea typeface="Calibri" panose="020F0502020204030204" pitchFamily="34" charset="0"/>
                <a:cs typeface="Times New Roman" panose="02020603050405020304" pitchFamily="18" charset="0"/>
              </a:rPr>
              <a:t>The results of the evaluation demonstrated the system's accuracy and effectiveness in making movie recommendations tailored to individual users.</a:t>
            </a:r>
          </a:p>
          <a:p>
            <a:endParaRPr lang="en-CA" dirty="0"/>
          </a:p>
        </p:txBody>
      </p:sp>
      <p:sp>
        <p:nvSpPr>
          <p:cNvPr id="4" name="Slide Number Placeholder 3"/>
          <p:cNvSpPr>
            <a:spLocks noGrp="1"/>
          </p:cNvSpPr>
          <p:nvPr>
            <p:ph type="sldNum" sz="quarter" idx="5"/>
          </p:nvPr>
        </p:nvSpPr>
        <p:spPr/>
        <p:txBody>
          <a:bodyPr/>
          <a:lstStyle/>
          <a:p>
            <a:fld id="{DDA27883-30AE-4CBD-8CCF-BF180B40E630}" type="slidenum">
              <a:rPr lang="en-CA" smtClean="0"/>
              <a:t>9</a:t>
            </a:fld>
            <a:endParaRPr lang="en-CA"/>
          </a:p>
        </p:txBody>
      </p:sp>
    </p:spTree>
    <p:extLst>
      <p:ext uri="{BB962C8B-B14F-4D97-AF65-F5344CB8AC3E}">
        <p14:creationId xmlns:p14="http://schemas.microsoft.com/office/powerpoint/2010/main" val="2401065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7/18/2023</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4324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7/18/2023</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99604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7/18/2023</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501142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7/18/2023</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48186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7/18/2023</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43585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7/18/2023</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86364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7/18/2023</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290985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7/18/2023</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76297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7/18/2023</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56022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7/18/2023</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269194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7/18/2023</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72455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7/18/2023</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1500045589"/>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3" Type="http://schemas.openxmlformats.org/officeDocument/2006/relationships/image" Target="../media/image12.jpeg"/><Relationship Id="rId7" Type="http://schemas.openxmlformats.org/officeDocument/2006/relationships/image" Target="../media/image16.jpeg"/><Relationship Id="rId12"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png"/><Relationship Id="rId14" Type="http://schemas.openxmlformats.org/officeDocument/2006/relationships/image" Target="../media/image23.jpeg"/></Relationships>
</file>

<file path=ppt/slides/_rels/slide11.xml.rels><?xml version="1.0" encoding="UTF-8" standalone="yes"?>
<Relationships xmlns="http://schemas.openxmlformats.org/package/2006/relationships"><Relationship Id="rId8" Type="http://schemas.openxmlformats.org/officeDocument/2006/relationships/image" Target="../media/image29.jpeg"/><Relationship Id="rId13" Type="http://schemas.openxmlformats.org/officeDocument/2006/relationships/image" Target="../media/image34.jpeg"/><Relationship Id="rId3" Type="http://schemas.openxmlformats.org/officeDocument/2006/relationships/image" Target="../media/image24.jpeg"/><Relationship Id="rId7" Type="http://schemas.openxmlformats.org/officeDocument/2006/relationships/image" Target="../media/image28.jpeg"/><Relationship Id="rId12" Type="http://schemas.openxmlformats.org/officeDocument/2006/relationships/image" Target="../media/image33.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7.jpeg"/><Relationship Id="rId11" Type="http://schemas.openxmlformats.org/officeDocument/2006/relationships/image" Target="../media/image32.jpeg"/><Relationship Id="rId5" Type="http://schemas.openxmlformats.org/officeDocument/2006/relationships/image" Target="../media/image26.jpeg"/><Relationship Id="rId10" Type="http://schemas.openxmlformats.org/officeDocument/2006/relationships/image" Target="../media/image31.jpeg"/><Relationship Id="rId4" Type="http://schemas.openxmlformats.org/officeDocument/2006/relationships/image" Target="../media/image25.jpeg"/><Relationship Id="rId9" Type="http://schemas.openxmlformats.org/officeDocument/2006/relationships/image" Target="../media/image30.jpeg"/><Relationship Id="rId14" Type="http://schemas.openxmlformats.org/officeDocument/2006/relationships/image" Target="../media/image35.jpeg"/></Relationships>
</file>

<file path=ppt/slides/_rels/slide1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9.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 Id="rId1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9F42F1D-6A32-29AB-C1F9-F1CD90E0E95F}"/>
              </a:ext>
            </a:extLst>
          </p:cNvPr>
          <p:cNvPicPr>
            <a:picLocks noChangeAspect="1"/>
          </p:cNvPicPr>
          <p:nvPr/>
        </p:nvPicPr>
        <p:blipFill rotWithShape="1">
          <a:blip r:embed="rId3"/>
          <a:srcRect t="29687"/>
          <a:stretch/>
        </p:blipFill>
        <p:spPr>
          <a:xfrm>
            <a:off x="20" y="10"/>
            <a:ext cx="12191981" cy="6857990"/>
          </a:xfrm>
          <a:prstGeom prst="rect">
            <a:avLst/>
          </a:prstGeom>
        </p:spPr>
      </p:pic>
      <p:sp>
        <p:nvSpPr>
          <p:cNvPr id="22" name="Rectangle 21">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299BA-8020-1B4E-EF46-51BC9D9B289F}"/>
              </a:ext>
            </a:extLst>
          </p:cNvPr>
          <p:cNvSpPr>
            <a:spLocks noGrp="1"/>
          </p:cNvSpPr>
          <p:nvPr>
            <p:ph type="ctrTitle"/>
          </p:nvPr>
        </p:nvSpPr>
        <p:spPr>
          <a:xfrm>
            <a:off x="404553" y="3091928"/>
            <a:ext cx="9078562" cy="2387600"/>
          </a:xfrm>
        </p:spPr>
        <p:txBody>
          <a:bodyPr>
            <a:normAutofit/>
          </a:bodyPr>
          <a:lstStyle/>
          <a:p>
            <a:r>
              <a:rPr lang="en-CA" sz="5600"/>
              <a:t>Movie Recommendation with Neural Networks</a:t>
            </a:r>
          </a:p>
        </p:txBody>
      </p:sp>
      <p:sp>
        <p:nvSpPr>
          <p:cNvPr id="24" name="Rectangle: Rounded Corners 23">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C9931993-9F66-87E7-06A0-F77BC0395E3F}"/>
              </a:ext>
            </a:extLst>
          </p:cNvPr>
          <p:cNvSpPr>
            <a:spLocks noGrp="1"/>
          </p:cNvSpPr>
          <p:nvPr>
            <p:ph type="subTitle" idx="1"/>
          </p:nvPr>
        </p:nvSpPr>
        <p:spPr>
          <a:xfrm>
            <a:off x="404553" y="5624945"/>
            <a:ext cx="9078562" cy="592975"/>
          </a:xfrm>
        </p:spPr>
        <p:txBody>
          <a:bodyPr anchor="ctr">
            <a:normAutofit/>
          </a:bodyPr>
          <a:lstStyle/>
          <a:p>
            <a:r>
              <a:rPr lang="en-CA"/>
              <a:t>Josh Graham</a:t>
            </a:r>
          </a:p>
        </p:txBody>
      </p:sp>
    </p:spTree>
    <p:extLst>
      <p:ext uri="{BB962C8B-B14F-4D97-AF65-F5344CB8AC3E}">
        <p14:creationId xmlns:p14="http://schemas.microsoft.com/office/powerpoint/2010/main" val="80775750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D7248-2AFB-C805-2EF3-5E97DB540FC1}"/>
              </a:ext>
            </a:extLst>
          </p:cNvPr>
          <p:cNvSpPr>
            <a:spLocks noGrp="1"/>
          </p:cNvSpPr>
          <p:nvPr>
            <p:ph type="title"/>
          </p:nvPr>
        </p:nvSpPr>
        <p:spPr/>
        <p:txBody>
          <a:bodyPr/>
          <a:lstStyle/>
          <a:p>
            <a:r>
              <a:rPr lang="en-CA" dirty="0"/>
              <a:t>Results</a:t>
            </a:r>
          </a:p>
        </p:txBody>
      </p:sp>
      <p:sp>
        <p:nvSpPr>
          <p:cNvPr id="3" name="Content Placeholder 2">
            <a:extLst>
              <a:ext uri="{FF2B5EF4-FFF2-40B4-BE49-F238E27FC236}">
                <a16:creationId xmlns:a16="http://schemas.microsoft.com/office/drawing/2014/main" id="{C5181CA5-59C7-7F72-BECE-C87897AD595D}"/>
              </a:ext>
            </a:extLst>
          </p:cNvPr>
          <p:cNvSpPr>
            <a:spLocks noGrp="1"/>
          </p:cNvSpPr>
          <p:nvPr>
            <p:ph idx="1"/>
          </p:nvPr>
        </p:nvSpPr>
        <p:spPr>
          <a:xfrm>
            <a:off x="2138362" y="1957909"/>
            <a:ext cx="3674305" cy="613597"/>
          </a:xfrm>
        </p:spPr>
        <p:txBody>
          <a:bodyPr>
            <a:normAutofit/>
          </a:bodyPr>
          <a:lstStyle/>
          <a:p>
            <a:pPr marL="0" indent="0">
              <a:buNone/>
            </a:pPr>
            <a:r>
              <a:rPr lang="en-CA" dirty="0"/>
              <a:t>Favorite Movies </a:t>
            </a:r>
          </a:p>
        </p:txBody>
      </p:sp>
      <p:sp>
        <p:nvSpPr>
          <p:cNvPr id="4" name="Content Placeholder 2">
            <a:extLst>
              <a:ext uri="{FF2B5EF4-FFF2-40B4-BE49-F238E27FC236}">
                <a16:creationId xmlns:a16="http://schemas.microsoft.com/office/drawing/2014/main" id="{24F00AD1-B309-EF06-1893-62D46B4F345D}"/>
              </a:ext>
            </a:extLst>
          </p:cNvPr>
          <p:cNvSpPr txBox="1">
            <a:spLocks/>
          </p:cNvSpPr>
          <p:nvPr/>
        </p:nvSpPr>
        <p:spPr>
          <a:xfrm>
            <a:off x="6815137" y="2056908"/>
            <a:ext cx="3771900" cy="480254"/>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dirty="0"/>
              <a:t>Top 3 Recommendations</a:t>
            </a:r>
          </a:p>
        </p:txBody>
      </p:sp>
      <p:pic>
        <p:nvPicPr>
          <p:cNvPr id="1046" name="Picture 22" descr="Kingsman: The Secret Service (2014) - Photo Gallery - IMDb">
            <a:extLst>
              <a:ext uri="{FF2B5EF4-FFF2-40B4-BE49-F238E27FC236}">
                <a16:creationId xmlns:a16="http://schemas.microsoft.com/office/drawing/2014/main" id="{8BD63000-C284-A01C-E469-3E8870100F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5367" y="2539606"/>
            <a:ext cx="1307832" cy="1743776"/>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The Lives of Others (2006) - IMDb">
            <a:extLst>
              <a:ext uri="{FF2B5EF4-FFF2-40B4-BE49-F238E27FC236}">
                <a16:creationId xmlns:a16="http://schemas.microsoft.com/office/drawing/2014/main" id="{04187938-8416-89CE-70F0-B919CBFE97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2454" y="2607558"/>
            <a:ext cx="1134017" cy="1694552"/>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Human Nature (2001) - IMDb">
            <a:extLst>
              <a:ext uri="{FF2B5EF4-FFF2-40B4-BE49-F238E27FC236}">
                <a16:creationId xmlns:a16="http://schemas.microsoft.com/office/drawing/2014/main" id="{F2312C7F-2CA5-9A08-B562-BA9DDCD56F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15972" y="2626286"/>
            <a:ext cx="1129701" cy="1694552"/>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James Bond From Russia With Love PM Movie Poster Film Poster ...">
            <a:extLst>
              <a:ext uri="{FF2B5EF4-FFF2-40B4-BE49-F238E27FC236}">
                <a16:creationId xmlns:a16="http://schemas.microsoft.com/office/drawing/2014/main" id="{5C08DF99-1A2C-FAA1-A552-072C4B905F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7281" y="2426396"/>
            <a:ext cx="1134017" cy="1701026"/>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60B538D3-8861-E0C5-7C8A-CDD968B2E30C}"/>
              </a:ext>
            </a:extLst>
          </p:cNvPr>
          <p:cNvSpPr txBox="1">
            <a:spLocks/>
          </p:cNvSpPr>
          <p:nvPr/>
        </p:nvSpPr>
        <p:spPr>
          <a:xfrm>
            <a:off x="340388" y="3077219"/>
            <a:ext cx="1177528" cy="59747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dirty="0"/>
              <a:t>User 1</a:t>
            </a:r>
          </a:p>
        </p:txBody>
      </p:sp>
      <p:pic>
        <p:nvPicPr>
          <p:cNvPr id="1054" name="Picture 30" descr="Goldfinger Poster Movie G 11x17 Sean Connery Honor Blackman Gert Frobe  Shirley Eaton : Amazon.ca: Home">
            <a:extLst>
              <a:ext uri="{FF2B5EF4-FFF2-40B4-BE49-F238E27FC236}">
                <a16:creationId xmlns:a16="http://schemas.microsoft.com/office/drawing/2014/main" id="{B0C1238F-CAB9-E133-6ACA-F73862805F3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01560" y="2426396"/>
            <a:ext cx="1227678" cy="1759061"/>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Austin Powers International Man Of Mystery Movie Poster Wall Art Cinema  Bedroom Poster Canvas Prints Office Hotel Poster Poster For Home Office  Cinema Decorations Unframed 36&quot;x24&quot; : Amazon.ca: Everything Else">
            <a:extLst>
              <a:ext uri="{FF2B5EF4-FFF2-40B4-BE49-F238E27FC236}">
                <a16:creationId xmlns:a16="http://schemas.microsoft.com/office/drawing/2014/main" id="{2CD654EF-1ED6-4FBB-5EAC-9043DFEC6D3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0599" y="2426396"/>
            <a:ext cx="1207003" cy="1752101"/>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9F565741-480B-49A7-62BE-56DD9D660D42}"/>
              </a:ext>
            </a:extLst>
          </p:cNvPr>
          <p:cNvSpPr/>
          <p:nvPr/>
        </p:nvSpPr>
        <p:spPr>
          <a:xfrm>
            <a:off x="5455860" y="3203396"/>
            <a:ext cx="1069236" cy="1980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Content Placeholder 2">
            <a:extLst>
              <a:ext uri="{FF2B5EF4-FFF2-40B4-BE49-F238E27FC236}">
                <a16:creationId xmlns:a16="http://schemas.microsoft.com/office/drawing/2014/main" id="{4C54EA22-8675-C2B1-25C4-5C11790AD63F}"/>
              </a:ext>
            </a:extLst>
          </p:cNvPr>
          <p:cNvSpPr txBox="1">
            <a:spLocks/>
          </p:cNvSpPr>
          <p:nvPr/>
        </p:nvSpPr>
        <p:spPr>
          <a:xfrm>
            <a:off x="340388" y="4831046"/>
            <a:ext cx="1177528" cy="59747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dirty="0"/>
              <a:t>User 8</a:t>
            </a:r>
          </a:p>
        </p:txBody>
      </p:sp>
      <p:pic>
        <p:nvPicPr>
          <p:cNvPr id="13" name="Picture 12">
            <a:extLst>
              <a:ext uri="{FF2B5EF4-FFF2-40B4-BE49-F238E27FC236}">
                <a16:creationId xmlns:a16="http://schemas.microsoft.com/office/drawing/2014/main" id="{A934077C-B416-002C-1FBF-C54AB06A5E91}"/>
              </a:ext>
            </a:extLst>
          </p:cNvPr>
          <p:cNvPicPr>
            <a:picLocks noChangeAspect="1"/>
          </p:cNvPicPr>
          <p:nvPr/>
        </p:nvPicPr>
        <p:blipFill>
          <a:blip r:embed="rId9"/>
          <a:stretch>
            <a:fillRect/>
          </a:stretch>
        </p:blipFill>
        <p:spPr>
          <a:xfrm>
            <a:off x="1667543" y="4414901"/>
            <a:ext cx="1239447" cy="1759061"/>
          </a:xfrm>
          <a:prstGeom prst="rect">
            <a:avLst/>
          </a:prstGeom>
        </p:spPr>
      </p:pic>
      <p:pic>
        <p:nvPicPr>
          <p:cNvPr id="1064" name="Picture 40" descr="Schindler's List (1993) - IMDb">
            <a:extLst>
              <a:ext uri="{FF2B5EF4-FFF2-40B4-BE49-F238E27FC236}">
                <a16:creationId xmlns:a16="http://schemas.microsoft.com/office/drawing/2014/main" id="{3162433C-920A-F766-1B7F-72AA2AB6CA6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35373" y="4409910"/>
            <a:ext cx="1172707" cy="1759061"/>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descr="Babe (1995) - IMDb">
            <a:extLst>
              <a:ext uri="{FF2B5EF4-FFF2-40B4-BE49-F238E27FC236}">
                <a16:creationId xmlns:a16="http://schemas.microsoft.com/office/drawing/2014/main" id="{40C9A321-C7A3-6605-140B-F85B5CBFD56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36463" y="4402950"/>
            <a:ext cx="1178364" cy="1751129"/>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8ABB6AFB-4902-03F6-0E03-0141353C60F1}"/>
              </a:ext>
            </a:extLst>
          </p:cNvPr>
          <p:cNvSpPr/>
          <p:nvPr/>
        </p:nvSpPr>
        <p:spPr>
          <a:xfrm>
            <a:off x="5561382" y="5129784"/>
            <a:ext cx="1069236" cy="1980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68" name="Picture 44" descr="Patton (Widescreen) (Bilingual)">
            <a:extLst>
              <a:ext uri="{FF2B5EF4-FFF2-40B4-BE49-F238E27FC236}">
                <a16:creationId xmlns:a16="http://schemas.microsoft.com/office/drawing/2014/main" id="{8E0B0442-651F-1066-2756-DDC1D78174A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05703" y="4320838"/>
            <a:ext cx="1190768" cy="1751129"/>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Wallace &amp; Gromit: A Matter of Loaf and Death (Short 2008) - IMDb">
            <a:extLst>
              <a:ext uri="{FF2B5EF4-FFF2-40B4-BE49-F238E27FC236}">
                <a16:creationId xmlns:a16="http://schemas.microsoft.com/office/drawing/2014/main" id="{94AB2DFC-BB4C-7A89-1AE6-04742A0F6BB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01947" y="4332231"/>
            <a:ext cx="1134017" cy="1701026"/>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48" descr="The Manchurian Candidate - Rotten Tomatoes">
            <a:extLst>
              <a:ext uri="{FF2B5EF4-FFF2-40B4-BE49-F238E27FC236}">
                <a16:creationId xmlns:a16="http://schemas.microsoft.com/office/drawing/2014/main" id="{6F22E861-F28B-57BB-49F8-564DBC14110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329030" y="4320838"/>
            <a:ext cx="1178364" cy="1767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145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D7248-2AFB-C805-2EF3-5E97DB540FC1}"/>
              </a:ext>
            </a:extLst>
          </p:cNvPr>
          <p:cNvSpPr>
            <a:spLocks noGrp="1"/>
          </p:cNvSpPr>
          <p:nvPr>
            <p:ph type="title"/>
          </p:nvPr>
        </p:nvSpPr>
        <p:spPr/>
        <p:txBody>
          <a:bodyPr/>
          <a:lstStyle/>
          <a:p>
            <a:r>
              <a:rPr lang="en-CA" dirty="0"/>
              <a:t>Results</a:t>
            </a:r>
          </a:p>
        </p:txBody>
      </p:sp>
      <p:sp>
        <p:nvSpPr>
          <p:cNvPr id="3" name="Content Placeholder 2">
            <a:extLst>
              <a:ext uri="{FF2B5EF4-FFF2-40B4-BE49-F238E27FC236}">
                <a16:creationId xmlns:a16="http://schemas.microsoft.com/office/drawing/2014/main" id="{C5181CA5-59C7-7F72-BECE-C87897AD595D}"/>
              </a:ext>
            </a:extLst>
          </p:cNvPr>
          <p:cNvSpPr>
            <a:spLocks noGrp="1"/>
          </p:cNvSpPr>
          <p:nvPr>
            <p:ph idx="1"/>
          </p:nvPr>
        </p:nvSpPr>
        <p:spPr>
          <a:xfrm>
            <a:off x="2138362" y="1957909"/>
            <a:ext cx="3674305" cy="613597"/>
          </a:xfrm>
        </p:spPr>
        <p:txBody>
          <a:bodyPr>
            <a:normAutofit/>
          </a:bodyPr>
          <a:lstStyle/>
          <a:p>
            <a:pPr marL="0" indent="0">
              <a:buNone/>
            </a:pPr>
            <a:r>
              <a:rPr lang="en-CA" dirty="0"/>
              <a:t>Favorite Movies </a:t>
            </a:r>
          </a:p>
        </p:txBody>
      </p:sp>
      <p:sp>
        <p:nvSpPr>
          <p:cNvPr id="4" name="Content Placeholder 2">
            <a:extLst>
              <a:ext uri="{FF2B5EF4-FFF2-40B4-BE49-F238E27FC236}">
                <a16:creationId xmlns:a16="http://schemas.microsoft.com/office/drawing/2014/main" id="{24F00AD1-B309-EF06-1893-62D46B4F345D}"/>
              </a:ext>
            </a:extLst>
          </p:cNvPr>
          <p:cNvSpPr txBox="1">
            <a:spLocks/>
          </p:cNvSpPr>
          <p:nvPr/>
        </p:nvSpPr>
        <p:spPr>
          <a:xfrm>
            <a:off x="7034875" y="2000378"/>
            <a:ext cx="3771900" cy="480254"/>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dirty="0"/>
              <a:t>Top 3 Recommendations</a:t>
            </a:r>
          </a:p>
        </p:txBody>
      </p:sp>
      <p:sp>
        <p:nvSpPr>
          <p:cNvPr id="6" name="Content Placeholder 2">
            <a:extLst>
              <a:ext uri="{FF2B5EF4-FFF2-40B4-BE49-F238E27FC236}">
                <a16:creationId xmlns:a16="http://schemas.microsoft.com/office/drawing/2014/main" id="{60B538D3-8861-E0C5-7C8A-CDD968B2E30C}"/>
              </a:ext>
            </a:extLst>
          </p:cNvPr>
          <p:cNvSpPr txBox="1">
            <a:spLocks/>
          </p:cNvSpPr>
          <p:nvPr/>
        </p:nvSpPr>
        <p:spPr>
          <a:xfrm>
            <a:off x="113291" y="3247829"/>
            <a:ext cx="1269464" cy="66914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dirty="0"/>
              <a:t>User 579</a:t>
            </a:r>
          </a:p>
        </p:txBody>
      </p:sp>
      <p:sp>
        <p:nvSpPr>
          <p:cNvPr id="7" name="Arrow: Right 6">
            <a:extLst>
              <a:ext uri="{FF2B5EF4-FFF2-40B4-BE49-F238E27FC236}">
                <a16:creationId xmlns:a16="http://schemas.microsoft.com/office/drawing/2014/main" id="{9F565741-480B-49A7-62BE-56DD9D660D42}"/>
              </a:ext>
            </a:extLst>
          </p:cNvPr>
          <p:cNvSpPr/>
          <p:nvPr/>
        </p:nvSpPr>
        <p:spPr>
          <a:xfrm>
            <a:off x="5712527" y="3252716"/>
            <a:ext cx="1069236" cy="1980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Arrow: Right 13">
            <a:extLst>
              <a:ext uri="{FF2B5EF4-FFF2-40B4-BE49-F238E27FC236}">
                <a16:creationId xmlns:a16="http://schemas.microsoft.com/office/drawing/2014/main" id="{8ABB6AFB-4902-03F6-0E03-0141353C60F1}"/>
              </a:ext>
            </a:extLst>
          </p:cNvPr>
          <p:cNvSpPr/>
          <p:nvPr/>
        </p:nvSpPr>
        <p:spPr>
          <a:xfrm>
            <a:off x="5712527" y="5384760"/>
            <a:ext cx="1069236" cy="1980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146" name="Picture 2" descr="Serene collections Captain America The First Avenger Poster 12 x 12 inches  Poster : Amazon.ca: Home">
            <a:extLst>
              <a:ext uri="{FF2B5EF4-FFF2-40B4-BE49-F238E27FC236}">
                <a16:creationId xmlns:a16="http://schemas.microsoft.com/office/drawing/2014/main" id="{2B1752E4-FBC6-9BF9-2E70-2FA94068D0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2898" y="2516493"/>
            <a:ext cx="1278258" cy="191672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tar Trek (2009) - Posters — The Movie Database (TMDB)">
            <a:extLst>
              <a:ext uri="{FF2B5EF4-FFF2-40B4-BE49-F238E27FC236}">
                <a16:creationId xmlns:a16="http://schemas.microsoft.com/office/drawing/2014/main" id="{09F544CD-8213-94ED-5BEB-C3E353440F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5199" y="2466197"/>
            <a:ext cx="1341843" cy="2012764"/>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27x40) Lord of the Rings: The Return of the King Movie Poster by  Posterstoponline : Amazon.ca: Home">
            <a:extLst>
              <a:ext uri="{FF2B5EF4-FFF2-40B4-BE49-F238E27FC236}">
                <a16:creationId xmlns:a16="http://schemas.microsoft.com/office/drawing/2014/main" id="{12A15197-9CF1-294E-3DAD-008BE3BE79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27260" y="2490144"/>
            <a:ext cx="1298968" cy="194440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The Matrix - Movie Poster (Regular Style) (Size: 24 x 36 inches) :  Amazon.ca: Home">
            <a:extLst>
              <a:ext uri="{FF2B5EF4-FFF2-40B4-BE49-F238E27FC236}">
                <a16:creationId xmlns:a16="http://schemas.microsoft.com/office/drawing/2014/main" id="{3AB14E53-AB4F-58E6-4B63-3F224836E4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8933" y="2473038"/>
            <a:ext cx="1269464" cy="1903535"/>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FACE OFF Original Movie Poster 27x40 - DS - JOHN TRAVOLTA - NICOLAS CAGE :  Amazon.ca: Home">
            <a:extLst>
              <a:ext uri="{FF2B5EF4-FFF2-40B4-BE49-F238E27FC236}">
                <a16:creationId xmlns:a16="http://schemas.microsoft.com/office/drawing/2014/main" id="{8BB1FE93-92B1-81BA-C242-053AEA3556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17911" y="2472376"/>
            <a:ext cx="1393766" cy="1904197"/>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Independence Day (1996) - IMDb">
            <a:extLst>
              <a:ext uri="{FF2B5EF4-FFF2-40B4-BE49-F238E27FC236}">
                <a16:creationId xmlns:a16="http://schemas.microsoft.com/office/drawing/2014/main" id="{AA7DDEAD-1415-E309-0998-883B35C055A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29217" y="2480632"/>
            <a:ext cx="1277815" cy="1916723"/>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Mary and Max (2009) - IMDb">
            <a:extLst>
              <a:ext uri="{FF2B5EF4-FFF2-40B4-BE49-F238E27FC236}">
                <a16:creationId xmlns:a16="http://schemas.microsoft.com/office/drawing/2014/main" id="{F2BDEA12-BF03-0C53-A62B-000E82114C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86505" y="4491232"/>
            <a:ext cx="1407278" cy="2002450"/>
          </a:xfrm>
          <a:prstGeom prst="rect">
            <a:avLst/>
          </a:prstGeom>
          <a:noFill/>
          <a:extLst>
            <a:ext uri="{909E8E84-426E-40DD-AFC4-6F175D3DCCD1}">
              <a14:hiddenFill xmlns:a14="http://schemas.microsoft.com/office/drawing/2010/main">
                <a:solidFill>
                  <a:srgbClr val="FFFFFF"/>
                </a:solidFill>
              </a14:hiddenFill>
            </a:ext>
          </a:extLst>
        </p:spPr>
      </p:pic>
      <p:pic>
        <p:nvPicPr>
          <p:cNvPr id="6160" name="Picture 16" descr="Pulp Fiction Movie Uma Thurman Retro Ad Poster Print - 24x36 : Amazon.ca:  Home">
            <a:extLst>
              <a:ext uri="{FF2B5EF4-FFF2-40B4-BE49-F238E27FC236}">
                <a16:creationId xmlns:a16="http://schemas.microsoft.com/office/drawing/2014/main" id="{A6B7AEF6-BCF7-2B32-3B82-B5A2FDDB235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76927" y="4503968"/>
            <a:ext cx="1353136" cy="2028999"/>
          </a:xfrm>
          <a:prstGeom prst="rect">
            <a:avLst/>
          </a:prstGeom>
          <a:noFill/>
          <a:extLst>
            <a:ext uri="{909E8E84-426E-40DD-AFC4-6F175D3DCCD1}">
              <a14:hiddenFill xmlns:a14="http://schemas.microsoft.com/office/drawing/2010/main">
                <a:solidFill>
                  <a:srgbClr val="FFFFFF"/>
                </a:solidFill>
              </a14:hiddenFill>
            </a:ext>
          </a:extLst>
        </p:spPr>
      </p:pic>
      <p:pic>
        <p:nvPicPr>
          <p:cNvPr id="6162" name="Picture 18" descr="THE SILENCE OF THE LAMBS Movie Poster RARE Hannibal Lecter Anthony Hopkins  24x36 inch : Amazon.ca: Home">
            <a:extLst>
              <a:ext uri="{FF2B5EF4-FFF2-40B4-BE49-F238E27FC236}">
                <a16:creationId xmlns:a16="http://schemas.microsoft.com/office/drawing/2014/main" id="{AF988297-8A94-2D67-77ED-F60A87892E5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38225" y="4503968"/>
            <a:ext cx="1353137" cy="2001901"/>
          </a:xfrm>
          <a:prstGeom prst="rect">
            <a:avLst/>
          </a:prstGeom>
          <a:noFill/>
          <a:extLst>
            <a:ext uri="{909E8E84-426E-40DD-AFC4-6F175D3DCCD1}">
              <a14:hiddenFill xmlns:a14="http://schemas.microsoft.com/office/drawing/2010/main">
                <a:solidFill>
                  <a:srgbClr val="FFFFFF"/>
                </a:solidFill>
              </a14:hiddenFill>
            </a:ext>
          </a:extLst>
        </p:spPr>
      </p:pic>
      <p:pic>
        <p:nvPicPr>
          <p:cNvPr id="6164" name="Picture 20" descr="Forrest Gump Poster (26&quot;x38&quot;) : Amazon.ca: Home">
            <a:extLst>
              <a:ext uri="{FF2B5EF4-FFF2-40B4-BE49-F238E27FC236}">
                <a16:creationId xmlns:a16="http://schemas.microsoft.com/office/drawing/2014/main" id="{12ED341E-2B3F-6CE3-F6B2-6E98FA596B2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00211" y="4757285"/>
            <a:ext cx="1335825" cy="1651148"/>
          </a:xfrm>
          <a:prstGeom prst="rect">
            <a:avLst/>
          </a:prstGeom>
          <a:noFill/>
          <a:extLst>
            <a:ext uri="{909E8E84-426E-40DD-AFC4-6F175D3DCCD1}">
              <a14:hiddenFill xmlns:a14="http://schemas.microsoft.com/office/drawing/2010/main">
                <a:solidFill>
                  <a:srgbClr val="FFFFFF"/>
                </a:solidFill>
              </a14:hiddenFill>
            </a:ext>
          </a:extLst>
        </p:spPr>
      </p:pic>
      <p:pic>
        <p:nvPicPr>
          <p:cNvPr id="6166" name="Picture 22" descr="Reservoir Dogs Movie Poster (11 x 17 Inches - 28cm x 44cm) (1992) Style K  -(Harvey Keitel)(Tim Roth)(Michael Madsen)(Steve Buscemi)(Christopher  Penn)(Lawrence Tierney) : Amazon.ca: Home">
            <a:extLst>
              <a:ext uri="{FF2B5EF4-FFF2-40B4-BE49-F238E27FC236}">
                <a16:creationId xmlns:a16="http://schemas.microsoft.com/office/drawing/2014/main" id="{1A14138E-F1A2-5354-6AD5-0D647DB81BF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42898" y="4590281"/>
            <a:ext cx="1334914" cy="1787055"/>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8E711A07-E3D9-F33A-0FF1-6633920BB219}"/>
              </a:ext>
            </a:extLst>
          </p:cNvPr>
          <p:cNvSpPr txBox="1">
            <a:spLocks/>
          </p:cNvSpPr>
          <p:nvPr/>
        </p:nvSpPr>
        <p:spPr>
          <a:xfrm>
            <a:off x="30971" y="5384760"/>
            <a:ext cx="1335069" cy="66914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dirty="0"/>
              <a:t>User 444</a:t>
            </a:r>
          </a:p>
        </p:txBody>
      </p:sp>
      <p:pic>
        <p:nvPicPr>
          <p:cNvPr id="6168" name="Picture 24" descr="Chinatown (1974) - IMDb">
            <a:extLst>
              <a:ext uri="{FF2B5EF4-FFF2-40B4-BE49-F238E27FC236}">
                <a16:creationId xmlns:a16="http://schemas.microsoft.com/office/drawing/2014/main" id="{2E219F31-142D-54F8-0277-205AEF6EC01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52007" y="4449614"/>
            <a:ext cx="1337637" cy="2028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7489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Movie Theater Chains Reckon With an Uncertain Future | WIRED">
            <a:extLst>
              <a:ext uri="{FF2B5EF4-FFF2-40B4-BE49-F238E27FC236}">
                <a16:creationId xmlns:a16="http://schemas.microsoft.com/office/drawing/2014/main" id="{55F96A8B-0FAD-5D41-F5DB-79F851D643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7F436DF-8D72-A413-4F08-CDC0B5781B69}"/>
              </a:ext>
            </a:extLst>
          </p:cNvPr>
          <p:cNvSpPr>
            <a:spLocks noGrp="1"/>
          </p:cNvSpPr>
          <p:nvPr>
            <p:ph type="title"/>
          </p:nvPr>
        </p:nvSpPr>
        <p:spPr>
          <a:xfrm>
            <a:off x="4952999" y="1800224"/>
            <a:ext cx="2286000" cy="1495426"/>
          </a:xfrm>
        </p:spPr>
        <p:txBody>
          <a:bodyPr>
            <a:normAutofit/>
          </a:bodyPr>
          <a:lstStyle/>
          <a:p>
            <a:r>
              <a:rPr lang="en-CA" dirty="0"/>
              <a:t>Thanks!</a:t>
            </a:r>
          </a:p>
        </p:txBody>
      </p:sp>
    </p:spTree>
    <p:extLst>
      <p:ext uri="{BB962C8B-B14F-4D97-AF65-F5344CB8AC3E}">
        <p14:creationId xmlns:p14="http://schemas.microsoft.com/office/powerpoint/2010/main" val="1578041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82E50-8899-3CAA-66E7-5D04944A0E7C}"/>
              </a:ext>
            </a:extLst>
          </p:cNvPr>
          <p:cNvSpPr>
            <a:spLocks noGrp="1"/>
          </p:cNvSpPr>
          <p:nvPr>
            <p:ph type="title"/>
          </p:nvPr>
        </p:nvSpPr>
        <p:spPr/>
        <p:txBody>
          <a:bodyPr/>
          <a:lstStyle/>
          <a:p>
            <a:r>
              <a:rPr lang="en-CA" dirty="0"/>
              <a:t>About Me</a:t>
            </a:r>
          </a:p>
        </p:txBody>
      </p:sp>
      <p:sp>
        <p:nvSpPr>
          <p:cNvPr id="3" name="Content Placeholder 2">
            <a:extLst>
              <a:ext uri="{FF2B5EF4-FFF2-40B4-BE49-F238E27FC236}">
                <a16:creationId xmlns:a16="http://schemas.microsoft.com/office/drawing/2014/main" id="{E2BF8D85-4509-8F93-E26F-CEF0227231B9}"/>
              </a:ext>
            </a:extLst>
          </p:cNvPr>
          <p:cNvSpPr>
            <a:spLocks noGrp="1"/>
          </p:cNvSpPr>
          <p:nvPr>
            <p:ph idx="1"/>
          </p:nvPr>
        </p:nvSpPr>
        <p:spPr/>
        <p:txBody>
          <a:bodyPr/>
          <a:lstStyle/>
          <a:p>
            <a:r>
              <a:rPr lang="en-CA" dirty="0"/>
              <a:t>Aspiring Data Scientist</a:t>
            </a:r>
          </a:p>
          <a:p>
            <a:r>
              <a:rPr lang="en-CA" dirty="0"/>
              <a:t>Naval Architecture and Engineering Background</a:t>
            </a:r>
          </a:p>
          <a:p>
            <a:r>
              <a:rPr lang="en-CA" dirty="0"/>
              <a:t>Live on Vancouver Island</a:t>
            </a:r>
          </a:p>
          <a:p>
            <a:r>
              <a:rPr lang="en-CA" dirty="0"/>
              <a:t>Love Movies</a:t>
            </a:r>
          </a:p>
          <a:p>
            <a:r>
              <a:rPr lang="en-CA" dirty="0"/>
              <a:t>Interested in Neural Networks</a:t>
            </a:r>
          </a:p>
          <a:p>
            <a:endParaRPr lang="en-CA" dirty="0"/>
          </a:p>
          <a:p>
            <a:endParaRPr lang="en-CA" dirty="0"/>
          </a:p>
          <a:p>
            <a:endParaRPr lang="en-CA" dirty="0"/>
          </a:p>
        </p:txBody>
      </p:sp>
      <p:pic>
        <p:nvPicPr>
          <p:cNvPr id="3074" name="Picture 2" descr="VANCOUVER ISLAND SVG file Digital only image 1">
            <a:extLst>
              <a:ext uri="{FF2B5EF4-FFF2-40B4-BE49-F238E27FC236}">
                <a16:creationId xmlns:a16="http://schemas.microsoft.com/office/drawing/2014/main" id="{12D347C0-FDA4-66A8-9866-1D00F69F0D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2714" y="5143500"/>
            <a:ext cx="1872456" cy="17145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erson taking a selfie&#10;&#10;Description automatically generated">
            <a:extLst>
              <a:ext uri="{FF2B5EF4-FFF2-40B4-BE49-F238E27FC236}">
                <a16:creationId xmlns:a16="http://schemas.microsoft.com/office/drawing/2014/main" id="{C346FD78-53AE-236B-1C8F-F14D812188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9926" y="3943349"/>
            <a:ext cx="1946321" cy="1714501"/>
          </a:xfrm>
          <a:prstGeom prst="rect">
            <a:avLst/>
          </a:prstGeom>
        </p:spPr>
      </p:pic>
      <p:pic>
        <p:nvPicPr>
          <p:cNvPr id="3076" name="Picture 4" descr="Data Scientists: Myths vs. Realities [Misconceptions Debunked] | UpGrad">
            <a:extLst>
              <a:ext uri="{FF2B5EF4-FFF2-40B4-BE49-F238E27FC236}">
                <a16:creationId xmlns:a16="http://schemas.microsoft.com/office/drawing/2014/main" id="{AEEF7693-96DF-AF57-9F40-6AB92CF64F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22436" y="2179817"/>
            <a:ext cx="2295071" cy="1905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oastguardusa Stock Illustration - Download Image Now - Coast Guard,  Nautical Vessel, Vector - iStock">
            <a:extLst>
              <a:ext uri="{FF2B5EF4-FFF2-40B4-BE49-F238E27FC236}">
                <a16:creationId xmlns:a16="http://schemas.microsoft.com/office/drawing/2014/main" id="{07104970-6338-4606-0D77-F45F88DF64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18768" y="4678183"/>
            <a:ext cx="1764928" cy="1714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270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Neural network verification: Where are we and where do we go from here? |  SIGPLAN Blog">
            <a:extLst>
              <a:ext uri="{FF2B5EF4-FFF2-40B4-BE49-F238E27FC236}">
                <a16:creationId xmlns:a16="http://schemas.microsoft.com/office/drawing/2014/main" id="{462917FE-9D1B-D761-C62F-6A038749CD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4580"/>
          <a:stretch/>
        </p:blipFill>
        <p:spPr bwMode="auto">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2059" name="Freeform: Shape 2058">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61" name="Freeform: Shape 2060">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42CB90B-04D4-B0D0-268C-87165A49B3A3}"/>
              </a:ext>
            </a:extLst>
          </p:cNvPr>
          <p:cNvSpPr>
            <a:spLocks noGrp="1"/>
          </p:cNvSpPr>
          <p:nvPr>
            <p:ph type="title"/>
          </p:nvPr>
        </p:nvSpPr>
        <p:spPr>
          <a:xfrm>
            <a:off x="438913" y="859536"/>
            <a:ext cx="4832802" cy="1243584"/>
          </a:xfrm>
        </p:spPr>
        <p:txBody>
          <a:bodyPr>
            <a:normAutofit/>
          </a:bodyPr>
          <a:lstStyle/>
          <a:p>
            <a:r>
              <a:rPr lang="en-CA" sz="3400" dirty="0"/>
              <a:t>Recommendation Systems</a:t>
            </a:r>
          </a:p>
        </p:txBody>
      </p:sp>
      <p:sp>
        <p:nvSpPr>
          <p:cNvPr id="2063" name="Rectangle 2062">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5" name="Rectangle 2064">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F5DC8E4-60FA-40CB-8480-DCE4298B7AAA}"/>
              </a:ext>
            </a:extLst>
          </p:cNvPr>
          <p:cNvSpPr>
            <a:spLocks noGrp="1"/>
          </p:cNvSpPr>
          <p:nvPr>
            <p:ph idx="1"/>
          </p:nvPr>
        </p:nvSpPr>
        <p:spPr>
          <a:xfrm>
            <a:off x="438912" y="2512612"/>
            <a:ext cx="3848883" cy="1293270"/>
          </a:xfrm>
        </p:spPr>
        <p:txBody>
          <a:bodyPr>
            <a:normAutofit/>
          </a:bodyPr>
          <a:lstStyle/>
          <a:p>
            <a:r>
              <a:rPr lang="en-CA" sz="1800" dirty="0"/>
              <a:t>Content Based Filtering</a:t>
            </a:r>
          </a:p>
          <a:p>
            <a:r>
              <a:rPr lang="en-CA" sz="1800" dirty="0"/>
              <a:t>Collaborative Filtering</a:t>
            </a:r>
          </a:p>
          <a:p>
            <a:r>
              <a:rPr lang="en-CA" sz="1800" dirty="0"/>
              <a:t>Neural Networks</a:t>
            </a:r>
          </a:p>
          <a:p>
            <a:endParaRPr lang="en-CA" sz="1800" dirty="0"/>
          </a:p>
        </p:txBody>
      </p:sp>
      <p:pic>
        <p:nvPicPr>
          <p:cNvPr id="2056" name="Picture 8" descr="An Introduction to Recommendation System">
            <a:extLst>
              <a:ext uri="{FF2B5EF4-FFF2-40B4-BE49-F238E27FC236}">
                <a16:creationId xmlns:a16="http://schemas.microsoft.com/office/drawing/2014/main" id="{7D4B5F56-BEC0-78E4-467B-3F2CBAAE52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6244" y="187868"/>
            <a:ext cx="5541817" cy="3117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6777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FA31B-8F44-252C-DFEF-0867BE8414AD}"/>
              </a:ext>
            </a:extLst>
          </p:cNvPr>
          <p:cNvSpPr>
            <a:spLocks noGrp="1"/>
          </p:cNvSpPr>
          <p:nvPr>
            <p:ph type="title"/>
          </p:nvPr>
        </p:nvSpPr>
        <p:spPr/>
        <p:txBody>
          <a:bodyPr/>
          <a:lstStyle/>
          <a:p>
            <a:r>
              <a:rPr lang="en-CA" dirty="0" err="1"/>
              <a:t>MovieLens</a:t>
            </a:r>
            <a:r>
              <a:rPr lang="en-CA" dirty="0"/>
              <a:t> Data Set</a:t>
            </a:r>
          </a:p>
        </p:txBody>
      </p:sp>
      <p:sp>
        <p:nvSpPr>
          <p:cNvPr id="3" name="Content Placeholder 2">
            <a:extLst>
              <a:ext uri="{FF2B5EF4-FFF2-40B4-BE49-F238E27FC236}">
                <a16:creationId xmlns:a16="http://schemas.microsoft.com/office/drawing/2014/main" id="{DC719193-C2D9-42D9-748F-A09FCCF0F37E}"/>
              </a:ext>
            </a:extLst>
          </p:cNvPr>
          <p:cNvSpPr>
            <a:spLocks noGrp="1"/>
          </p:cNvSpPr>
          <p:nvPr>
            <p:ph idx="1"/>
          </p:nvPr>
        </p:nvSpPr>
        <p:spPr/>
        <p:txBody>
          <a:bodyPr/>
          <a:lstStyle/>
          <a:p>
            <a:r>
              <a:rPr lang="en-CA" dirty="0"/>
              <a:t>Comprehensive Movie Information </a:t>
            </a:r>
          </a:p>
          <a:p>
            <a:pPr lvl="1"/>
            <a:r>
              <a:rPr lang="en-CA" dirty="0"/>
              <a:t>(58,000 movies and 27 million ratings</a:t>
            </a:r>
            <a:r>
              <a:rPr lang="en-CA" sz="1400" dirty="0">
                <a:effectLst/>
                <a:latin typeface="Calibri" panose="020F0502020204030204" pitchFamily="34" charset="0"/>
                <a:ea typeface="Calibri" panose="020F0502020204030204" pitchFamily="34" charset="0"/>
                <a:cs typeface="Times New Roman" panose="02020603050405020304" pitchFamily="18" charset="0"/>
              </a:rPr>
              <a:t>)</a:t>
            </a:r>
            <a:endParaRPr lang="en-CA" dirty="0"/>
          </a:p>
          <a:p>
            <a:r>
              <a:rPr lang="en-CA" dirty="0"/>
              <a:t>Movie Data</a:t>
            </a:r>
          </a:p>
          <a:p>
            <a:r>
              <a:rPr lang="en-CA" dirty="0"/>
              <a:t>User Rating Data</a:t>
            </a:r>
          </a:p>
          <a:p>
            <a:r>
              <a:rPr lang="en-CA" dirty="0"/>
              <a:t>Tag Data</a:t>
            </a:r>
          </a:p>
          <a:p>
            <a:pPr marL="457200" indent="-457200">
              <a:buFont typeface="+mj-lt"/>
              <a:buAutoNum type="arabicPeriod"/>
            </a:pPr>
            <a:endParaRPr lang="en-CA" dirty="0"/>
          </a:p>
        </p:txBody>
      </p:sp>
      <p:pic>
        <p:nvPicPr>
          <p:cNvPr id="7170" name="Picture 2" descr="Cameras | CinemaGear.com">
            <a:extLst>
              <a:ext uri="{FF2B5EF4-FFF2-40B4-BE49-F238E27FC236}">
                <a16:creationId xmlns:a16="http://schemas.microsoft.com/office/drawing/2014/main" id="{27D1955E-5A81-1F20-45CB-AD66C66995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1455" y="2451146"/>
            <a:ext cx="3858214" cy="3858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183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02309-6DFB-3FE6-13FA-3C4F284F0286}"/>
              </a:ext>
            </a:extLst>
          </p:cNvPr>
          <p:cNvSpPr>
            <a:spLocks noGrp="1"/>
          </p:cNvSpPr>
          <p:nvPr>
            <p:ph type="title"/>
          </p:nvPr>
        </p:nvSpPr>
        <p:spPr/>
        <p:txBody>
          <a:bodyPr/>
          <a:lstStyle/>
          <a:p>
            <a:r>
              <a:rPr lang="en-CA" dirty="0"/>
              <a:t>Recommender Model</a:t>
            </a:r>
          </a:p>
        </p:txBody>
      </p:sp>
      <p:sp>
        <p:nvSpPr>
          <p:cNvPr id="6" name="Rectangle: Rounded Corners 5">
            <a:extLst>
              <a:ext uri="{FF2B5EF4-FFF2-40B4-BE49-F238E27FC236}">
                <a16:creationId xmlns:a16="http://schemas.microsoft.com/office/drawing/2014/main" id="{2CAFF013-BB39-AFAF-89A3-CACEC5F9FAC3}"/>
              </a:ext>
            </a:extLst>
          </p:cNvPr>
          <p:cNvSpPr/>
          <p:nvPr/>
        </p:nvSpPr>
        <p:spPr>
          <a:xfrm>
            <a:off x="1181239" y="2396831"/>
            <a:ext cx="2559708"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User – Movie Ratings</a:t>
            </a:r>
          </a:p>
        </p:txBody>
      </p:sp>
      <p:sp>
        <p:nvSpPr>
          <p:cNvPr id="7" name="Rectangle: Rounded Corners 6">
            <a:extLst>
              <a:ext uri="{FF2B5EF4-FFF2-40B4-BE49-F238E27FC236}">
                <a16:creationId xmlns:a16="http://schemas.microsoft.com/office/drawing/2014/main" id="{1B4696D2-F3EB-DBDC-A2CF-A639FF125DA4}"/>
              </a:ext>
            </a:extLst>
          </p:cNvPr>
          <p:cNvSpPr/>
          <p:nvPr/>
        </p:nvSpPr>
        <p:spPr>
          <a:xfrm>
            <a:off x="1181239" y="3834115"/>
            <a:ext cx="2559708" cy="914400"/>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Movie Genres</a:t>
            </a:r>
          </a:p>
        </p:txBody>
      </p:sp>
      <p:sp>
        <p:nvSpPr>
          <p:cNvPr id="8" name="Rectangle: Rounded Corners 7">
            <a:extLst>
              <a:ext uri="{FF2B5EF4-FFF2-40B4-BE49-F238E27FC236}">
                <a16:creationId xmlns:a16="http://schemas.microsoft.com/office/drawing/2014/main" id="{B0D45208-7413-35BE-3A7C-49E5E6DD47BB}"/>
              </a:ext>
            </a:extLst>
          </p:cNvPr>
          <p:cNvSpPr/>
          <p:nvPr/>
        </p:nvSpPr>
        <p:spPr>
          <a:xfrm>
            <a:off x="1181239" y="5271401"/>
            <a:ext cx="2559708" cy="914400"/>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Movie Tags</a:t>
            </a:r>
          </a:p>
        </p:txBody>
      </p:sp>
      <p:cxnSp>
        <p:nvCxnSpPr>
          <p:cNvPr id="23" name="Straight Arrow Connector 22">
            <a:extLst>
              <a:ext uri="{FF2B5EF4-FFF2-40B4-BE49-F238E27FC236}">
                <a16:creationId xmlns:a16="http://schemas.microsoft.com/office/drawing/2014/main" id="{155FCD8E-DB4F-84CE-B590-6A22D2C60423}"/>
              </a:ext>
            </a:extLst>
          </p:cNvPr>
          <p:cNvCxnSpPr>
            <a:cxnSpLocks/>
            <a:stCxn id="7" idx="3"/>
            <a:endCxn id="58" idx="1"/>
          </p:cNvCxnSpPr>
          <p:nvPr/>
        </p:nvCxnSpPr>
        <p:spPr>
          <a:xfrm>
            <a:off x="3740947" y="4291315"/>
            <a:ext cx="146143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A4780A7-F478-9436-A342-8C48559E08A6}"/>
              </a:ext>
            </a:extLst>
          </p:cNvPr>
          <p:cNvCxnSpPr>
            <a:cxnSpLocks/>
            <a:stCxn id="8" idx="3"/>
            <a:endCxn id="58" idx="1"/>
          </p:cNvCxnSpPr>
          <p:nvPr/>
        </p:nvCxnSpPr>
        <p:spPr>
          <a:xfrm flipV="1">
            <a:off x="3740947" y="4291316"/>
            <a:ext cx="1461435" cy="14372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Rounded Corners 57">
            <a:extLst>
              <a:ext uri="{FF2B5EF4-FFF2-40B4-BE49-F238E27FC236}">
                <a16:creationId xmlns:a16="http://schemas.microsoft.com/office/drawing/2014/main" id="{5A6B4D1F-5B58-5E06-E542-BE1DEE479C5F}"/>
              </a:ext>
            </a:extLst>
          </p:cNvPr>
          <p:cNvSpPr/>
          <p:nvPr/>
        </p:nvSpPr>
        <p:spPr>
          <a:xfrm>
            <a:off x="5202382" y="3619497"/>
            <a:ext cx="2292710" cy="1343637"/>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Recommender </a:t>
            </a:r>
          </a:p>
          <a:p>
            <a:pPr algn="ctr"/>
            <a:r>
              <a:rPr lang="en-CA" dirty="0">
                <a:solidFill>
                  <a:schemeClr val="tx1"/>
                </a:solidFill>
              </a:rPr>
              <a:t>Model</a:t>
            </a:r>
          </a:p>
        </p:txBody>
      </p:sp>
      <p:cxnSp>
        <p:nvCxnSpPr>
          <p:cNvPr id="63" name="Straight Arrow Connector 62">
            <a:extLst>
              <a:ext uri="{FF2B5EF4-FFF2-40B4-BE49-F238E27FC236}">
                <a16:creationId xmlns:a16="http://schemas.microsoft.com/office/drawing/2014/main" id="{5F3FBBEB-2735-0C1D-6BAC-8A358D411769}"/>
              </a:ext>
            </a:extLst>
          </p:cNvPr>
          <p:cNvCxnSpPr>
            <a:cxnSpLocks/>
            <a:stCxn id="6" idx="3"/>
            <a:endCxn id="58" idx="1"/>
          </p:cNvCxnSpPr>
          <p:nvPr/>
        </p:nvCxnSpPr>
        <p:spPr>
          <a:xfrm>
            <a:off x="3740947" y="2854031"/>
            <a:ext cx="1461435" cy="14372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Rounded Corners 72">
            <a:extLst>
              <a:ext uri="{FF2B5EF4-FFF2-40B4-BE49-F238E27FC236}">
                <a16:creationId xmlns:a16="http://schemas.microsoft.com/office/drawing/2014/main" id="{B897682E-6AED-00A1-C275-A966D758B639}"/>
              </a:ext>
            </a:extLst>
          </p:cNvPr>
          <p:cNvSpPr/>
          <p:nvPr/>
        </p:nvSpPr>
        <p:spPr>
          <a:xfrm>
            <a:off x="8534401" y="3773566"/>
            <a:ext cx="2811641" cy="1035497"/>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User – Movie Ratings</a:t>
            </a:r>
          </a:p>
        </p:txBody>
      </p:sp>
      <p:cxnSp>
        <p:nvCxnSpPr>
          <p:cNvPr id="74" name="Straight Arrow Connector 73">
            <a:extLst>
              <a:ext uri="{FF2B5EF4-FFF2-40B4-BE49-F238E27FC236}">
                <a16:creationId xmlns:a16="http://schemas.microsoft.com/office/drawing/2014/main" id="{A10AAD5D-B471-1466-9805-EB01C0E59582}"/>
              </a:ext>
            </a:extLst>
          </p:cNvPr>
          <p:cNvCxnSpPr>
            <a:cxnSpLocks/>
            <a:stCxn id="58" idx="3"/>
            <a:endCxn id="73" idx="1"/>
          </p:cNvCxnSpPr>
          <p:nvPr/>
        </p:nvCxnSpPr>
        <p:spPr>
          <a:xfrm flipV="1">
            <a:off x="7495092" y="4291315"/>
            <a:ext cx="1039309"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90631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D1A2CED-DA9B-4CCF-8215-CFC65FE71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01913D2-214B-B5B9-7D3B-DE77D4CD84ED}"/>
              </a:ext>
            </a:extLst>
          </p:cNvPr>
          <p:cNvSpPr>
            <a:spLocks noGrp="1"/>
          </p:cNvSpPr>
          <p:nvPr>
            <p:ph type="title"/>
          </p:nvPr>
        </p:nvSpPr>
        <p:spPr>
          <a:xfrm>
            <a:off x="1115568" y="509521"/>
            <a:ext cx="10232136" cy="1014984"/>
          </a:xfrm>
        </p:spPr>
        <p:txBody>
          <a:bodyPr>
            <a:normAutofit/>
          </a:bodyPr>
          <a:lstStyle/>
          <a:p>
            <a:r>
              <a:rPr lang="en-CA" dirty="0"/>
              <a:t>Data Analysis and Preprocessing</a:t>
            </a:r>
          </a:p>
        </p:txBody>
      </p:sp>
      <p:sp>
        <p:nvSpPr>
          <p:cNvPr id="21" name="Rectangle 20">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658327"/>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graph with numbers and a number of bars&#10;&#10;Description automatically generated">
            <a:extLst>
              <a:ext uri="{FF2B5EF4-FFF2-40B4-BE49-F238E27FC236}">
                <a16:creationId xmlns:a16="http://schemas.microsoft.com/office/drawing/2014/main" id="{2A41774B-1BCA-95E4-CD9F-2EACCA5ADC86}"/>
              </a:ext>
            </a:extLst>
          </p:cNvPr>
          <p:cNvPicPr>
            <a:picLocks noChangeAspect="1"/>
          </p:cNvPicPr>
          <p:nvPr/>
        </p:nvPicPr>
        <p:blipFill>
          <a:blip r:embed="rId3"/>
          <a:stretch>
            <a:fillRect/>
          </a:stretch>
        </p:blipFill>
        <p:spPr>
          <a:xfrm>
            <a:off x="8013020" y="1456133"/>
            <a:ext cx="3109344" cy="2340100"/>
          </a:xfrm>
          <a:prstGeom prst="rect">
            <a:avLst/>
          </a:prstGeom>
        </p:spPr>
      </p:pic>
      <p:graphicFrame>
        <p:nvGraphicFramePr>
          <p:cNvPr id="10" name="Diagram 9">
            <a:extLst>
              <a:ext uri="{FF2B5EF4-FFF2-40B4-BE49-F238E27FC236}">
                <a16:creationId xmlns:a16="http://schemas.microsoft.com/office/drawing/2014/main" id="{F9153C9D-E196-6DC6-25EE-200849AD706D}"/>
              </a:ext>
            </a:extLst>
          </p:cNvPr>
          <p:cNvGraphicFramePr/>
          <p:nvPr>
            <p:extLst>
              <p:ext uri="{D42A27DB-BD31-4B8C-83A1-F6EECF244321}">
                <p14:modId xmlns:p14="http://schemas.microsoft.com/office/powerpoint/2010/main" val="1128622757"/>
              </p:ext>
            </p:extLst>
          </p:nvPr>
        </p:nvGraphicFramePr>
        <p:xfrm>
          <a:off x="1718769" y="1745807"/>
          <a:ext cx="5690960" cy="20504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2" name="Diagram 11">
            <a:extLst>
              <a:ext uri="{FF2B5EF4-FFF2-40B4-BE49-F238E27FC236}">
                <a16:creationId xmlns:a16="http://schemas.microsoft.com/office/drawing/2014/main" id="{6795ED0C-3602-5434-0DD1-807C2044B753}"/>
              </a:ext>
            </a:extLst>
          </p:cNvPr>
          <p:cNvGraphicFramePr/>
          <p:nvPr>
            <p:extLst>
              <p:ext uri="{D42A27DB-BD31-4B8C-83A1-F6EECF244321}">
                <p14:modId xmlns:p14="http://schemas.microsoft.com/office/powerpoint/2010/main" val="706744105"/>
              </p:ext>
            </p:extLst>
          </p:nvPr>
        </p:nvGraphicFramePr>
        <p:xfrm>
          <a:off x="809414" y="3885932"/>
          <a:ext cx="5939563" cy="190911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14" name="Picture 13">
            <a:extLst>
              <a:ext uri="{FF2B5EF4-FFF2-40B4-BE49-F238E27FC236}">
                <a16:creationId xmlns:a16="http://schemas.microsoft.com/office/drawing/2014/main" id="{D0BDFA67-455B-9AC5-2090-9CD6C7998928}"/>
              </a:ext>
            </a:extLst>
          </p:cNvPr>
          <p:cNvPicPr>
            <a:picLocks noChangeAspect="1"/>
          </p:cNvPicPr>
          <p:nvPr/>
        </p:nvPicPr>
        <p:blipFill>
          <a:blip r:embed="rId14"/>
          <a:stretch>
            <a:fillRect/>
          </a:stretch>
        </p:blipFill>
        <p:spPr>
          <a:xfrm>
            <a:off x="7172449" y="4066994"/>
            <a:ext cx="3985702" cy="1997772"/>
          </a:xfrm>
          <a:prstGeom prst="rect">
            <a:avLst/>
          </a:prstGeom>
        </p:spPr>
      </p:pic>
    </p:spTree>
    <p:extLst>
      <p:ext uri="{BB962C8B-B14F-4D97-AF65-F5344CB8AC3E}">
        <p14:creationId xmlns:p14="http://schemas.microsoft.com/office/powerpoint/2010/main" val="39873897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01913D2-214B-B5B9-7D3B-DE77D4CD84ED}"/>
              </a:ext>
            </a:extLst>
          </p:cNvPr>
          <p:cNvSpPr>
            <a:spLocks noGrp="1"/>
          </p:cNvSpPr>
          <p:nvPr>
            <p:ph type="title"/>
          </p:nvPr>
        </p:nvSpPr>
        <p:spPr>
          <a:xfrm>
            <a:off x="1046746" y="586822"/>
            <a:ext cx="3537285" cy="1645920"/>
          </a:xfrm>
        </p:spPr>
        <p:txBody>
          <a:bodyPr>
            <a:normAutofit/>
          </a:bodyPr>
          <a:lstStyle/>
          <a:p>
            <a:r>
              <a:rPr lang="en-CA" sz="3200"/>
              <a:t>Data Analysis and Preprocessing</a:t>
            </a:r>
          </a:p>
        </p:txBody>
      </p:sp>
      <p:sp>
        <p:nvSpPr>
          <p:cNvPr id="21" name="Rectangle 20">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8113" y="1405210"/>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2" name="Diagram 11">
            <a:extLst>
              <a:ext uri="{FF2B5EF4-FFF2-40B4-BE49-F238E27FC236}">
                <a16:creationId xmlns:a16="http://schemas.microsoft.com/office/drawing/2014/main" id="{6795ED0C-3602-5434-0DD1-807C2044B753}"/>
              </a:ext>
            </a:extLst>
          </p:cNvPr>
          <p:cNvGraphicFramePr/>
          <p:nvPr>
            <p:extLst>
              <p:ext uri="{D42A27DB-BD31-4B8C-83A1-F6EECF244321}">
                <p14:modId xmlns:p14="http://schemas.microsoft.com/office/powerpoint/2010/main" val="3845558680"/>
              </p:ext>
            </p:extLst>
          </p:nvPr>
        </p:nvGraphicFramePr>
        <p:xfrm>
          <a:off x="5233774" y="500325"/>
          <a:ext cx="6180902" cy="18042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9" name="Content Placeholder 28">
            <a:extLst>
              <a:ext uri="{FF2B5EF4-FFF2-40B4-BE49-F238E27FC236}">
                <a16:creationId xmlns:a16="http://schemas.microsoft.com/office/drawing/2014/main" id="{51C3366A-CC8B-9065-66B7-BDE56E69387E}"/>
              </a:ext>
            </a:extLst>
          </p:cNvPr>
          <p:cNvPicPr>
            <a:picLocks noGrp="1" noChangeAspect="1"/>
          </p:cNvPicPr>
          <p:nvPr>
            <p:ph idx="1"/>
          </p:nvPr>
        </p:nvPicPr>
        <p:blipFill>
          <a:blip r:embed="rId8"/>
          <a:stretch>
            <a:fillRect/>
          </a:stretch>
        </p:blipFill>
        <p:spPr>
          <a:xfrm>
            <a:off x="2019533" y="2545879"/>
            <a:ext cx="8323387" cy="4228281"/>
          </a:xfrm>
        </p:spPr>
      </p:pic>
    </p:spTree>
    <p:extLst>
      <p:ext uri="{BB962C8B-B14F-4D97-AF65-F5344CB8AC3E}">
        <p14:creationId xmlns:p14="http://schemas.microsoft.com/office/powerpoint/2010/main" val="793088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02309-6DFB-3FE6-13FA-3C4F284F0286}"/>
              </a:ext>
            </a:extLst>
          </p:cNvPr>
          <p:cNvSpPr>
            <a:spLocks noGrp="1"/>
          </p:cNvSpPr>
          <p:nvPr>
            <p:ph type="title"/>
          </p:nvPr>
        </p:nvSpPr>
        <p:spPr/>
        <p:txBody>
          <a:bodyPr/>
          <a:lstStyle/>
          <a:p>
            <a:r>
              <a:rPr lang="en-CA" dirty="0"/>
              <a:t>Recommender Model Architecture</a:t>
            </a:r>
          </a:p>
        </p:txBody>
      </p:sp>
      <p:sp>
        <p:nvSpPr>
          <p:cNvPr id="6" name="Rectangle: Rounded Corners 5">
            <a:extLst>
              <a:ext uri="{FF2B5EF4-FFF2-40B4-BE49-F238E27FC236}">
                <a16:creationId xmlns:a16="http://schemas.microsoft.com/office/drawing/2014/main" id="{2CAFF013-BB39-AFAF-89A3-CACEC5F9FAC3}"/>
              </a:ext>
            </a:extLst>
          </p:cNvPr>
          <p:cNvSpPr/>
          <p:nvPr/>
        </p:nvSpPr>
        <p:spPr>
          <a:xfrm>
            <a:off x="1524631" y="2130007"/>
            <a:ext cx="2559708"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User – Movie Embeddings</a:t>
            </a:r>
          </a:p>
        </p:txBody>
      </p:sp>
      <p:sp>
        <p:nvSpPr>
          <p:cNvPr id="7" name="Rectangle: Rounded Corners 6">
            <a:extLst>
              <a:ext uri="{FF2B5EF4-FFF2-40B4-BE49-F238E27FC236}">
                <a16:creationId xmlns:a16="http://schemas.microsoft.com/office/drawing/2014/main" id="{1B4696D2-F3EB-DBDC-A2CF-A639FF125DA4}"/>
              </a:ext>
            </a:extLst>
          </p:cNvPr>
          <p:cNvSpPr/>
          <p:nvPr/>
        </p:nvSpPr>
        <p:spPr>
          <a:xfrm>
            <a:off x="5497747" y="2130007"/>
            <a:ext cx="2559708" cy="914400"/>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Genre Features</a:t>
            </a:r>
          </a:p>
        </p:txBody>
      </p:sp>
      <p:sp>
        <p:nvSpPr>
          <p:cNvPr id="8" name="Rectangle: Rounded Corners 7">
            <a:extLst>
              <a:ext uri="{FF2B5EF4-FFF2-40B4-BE49-F238E27FC236}">
                <a16:creationId xmlns:a16="http://schemas.microsoft.com/office/drawing/2014/main" id="{B0D45208-7413-35BE-3A7C-49E5E6DD47BB}"/>
              </a:ext>
            </a:extLst>
          </p:cNvPr>
          <p:cNvSpPr/>
          <p:nvPr/>
        </p:nvSpPr>
        <p:spPr>
          <a:xfrm>
            <a:off x="8723988" y="2130007"/>
            <a:ext cx="2559708" cy="914400"/>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Tag Features</a:t>
            </a:r>
          </a:p>
        </p:txBody>
      </p:sp>
      <p:sp>
        <p:nvSpPr>
          <p:cNvPr id="9" name="Rectangle: Rounded Corners 8">
            <a:extLst>
              <a:ext uri="{FF2B5EF4-FFF2-40B4-BE49-F238E27FC236}">
                <a16:creationId xmlns:a16="http://schemas.microsoft.com/office/drawing/2014/main" id="{4E06FB8A-B1A1-A9D1-25F6-53EB2694FB26}"/>
              </a:ext>
            </a:extLst>
          </p:cNvPr>
          <p:cNvSpPr/>
          <p:nvPr/>
        </p:nvSpPr>
        <p:spPr>
          <a:xfrm>
            <a:off x="448036" y="3572054"/>
            <a:ext cx="1803458" cy="143126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Collaborative Filtering</a:t>
            </a:r>
          </a:p>
        </p:txBody>
      </p:sp>
      <p:sp>
        <p:nvSpPr>
          <p:cNvPr id="10" name="Rectangle: Rounded Corners 9">
            <a:extLst>
              <a:ext uri="{FF2B5EF4-FFF2-40B4-BE49-F238E27FC236}">
                <a16:creationId xmlns:a16="http://schemas.microsoft.com/office/drawing/2014/main" id="{D79C8D4A-1BDA-F94D-796C-944DBED8B510}"/>
              </a:ext>
            </a:extLst>
          </p:cNvPr>
          <p:cNvSpPr/>
          <p:nvPr/>
        </p:nvSpPr>
        <p:spPr>
          <a:xfrm>
            <a:off x="2998626" y="3572050"/>
            <a:ext cx="1597393" cy="1557735"/>
          </a:xfrm>
          <a:prstGeom prst="roundRect">
            <a:avLst/>
          </a:prstGeom>
          <a:solidFill>
            <a:srgbClr val="7030A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CA" dirty="0"/>
              <a:t>Fully Connected Neural Network</a:t>
            </a:r>
          </a:p>
        </p:txBody>
      </p:sp>
      <p:sp>
        <p:nvSpPr>
          <p:cNvPr id="12" name="Rectangle: Rounded Corners 11">
            <a:extLst>
              <a:ext uri="{FF2B5EF4-FFF2-40B4-BE49-F238E27FC236}">
                <a16:creationId xmlns:a16="http://schemas.microsoft.com/office/drawing/2014/main" id="{3E58FA73-301A-A25C-5529-ED1F96791B25}"/>
              </a:ext>
            </a:extLst>
          </p:cNvPr>
          <p:cNvSpPr/>
          <p:nvPr/>
        </p:nvSpPr>
        <p:spPr>
          <a:xfrm>
            <a:off x="5875872" y="3572049"/>
            <a:ext cx="1803457" cy="1557735"/>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Fully Connected Neural Network</a:t>
            </a:r>
          </a:p>
        </p:txBody>
      </p:sp>
      <p:sp>
        <p:nvSpPr>
          <p:cNvPr id="13" name="Rectangle: Rounded Corners 12">
            <a:extLst>
              <a:ext uri="{FF2B5EF4-FFF2-40B4-BE49-F238E27FC236}">
                <a16:creationId xmlns:a16="http://schemas.microsoft.com/office/drawing/2014/main" id="{F8F6C18C-5B20-BD9F-1BC3-E2AA36EEC722}"/>
              </a:ext>
            </a:extLst>
          </p:cNvPr>
          <p:cNvSpPr/>
          <p:nvPr/>
        </p:nvSpPr>
        <p:spPr>
          <a:xfrm>
            <a:off x="9193374" y="3581395"/>
            <a:ext cx="1803457" cy="1557735"/>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Fully Connected Neural Network</a:t>
            </a:r>
          </a:p>
        </p:txBody>
      </p:sp>
      <p:cxnSp>
        <p:nvCxnSpPr>
          <p:cNvPr id="15" name="Straight Arrow Connector 14">
            <a:extLst>
              <a:ext uri="{FF2B5EF4-FFF2-40B4-BE49-F238E27FC236}">
                <a16:creationId xmlns:a16="http://schemas.microsoft.com/office/drawing/2014/main" id="{10F365B7-DF5D-FE0F-E9AD-142876697ADF}"/>
              </a:ext>
            </a:extLst>
          </p:cNvPr>
          <p:cNvCxnSpPr>
            <a:cxnSpLocks/>
            <a:stCxn id="6" idx="2"/>
            <a:endCxn id="9" idx="0"/>
          </p:cNvCxnSpPr>
          <p:nvPr/>
        </p:nvCxnSpPr>
        <p:spPr>
          <a:xfrm flipH="1">
            <a:off x="1349765" y="3044407"/>
            <a:ext cx="1454720" cy="5276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45E6533-1ABC-EA5C-6030-572E5FB0F870}"/>
              </a:ext>
            </a:extLst>
          </p:cNvPr>
          <p:cNvCxnSpPr>
            <a:cxnSpLocks/>
            <a:stCxn id="6" idx="2"/>
            <a:endCxn id="10" idx="0"/>
          </p:cNvCxnSpPr>
          <p:nvPr/>
        </p:nvCxnSpPr>
        <p:spPr>
          <a:xfrm>
            <a:off x="2804485" y="3044407"/>
            <a:ext cx="992838" cy="5276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55FCD8E-DB4F-84CE-B590-6A22D2C60423}"/>
              </a:ext>
            </a:extLst>
          </p:cNvPr>
          <p:cNvCxnSpPr>
            <a:cxnSpLocks/>
            <a:stCxn id="7" idx="2"/>
            <a:endCxn id="12" idx="0"/>
          </p:cNvCxnSpPr>
          <p:nvPr/>
        </p:nvCxnSpPr>
        <p:spPr>
          <a:xfrm>
            <a:off x="6777601" y="3044407"/>
            <a:ext cx="0" cy="5276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A4780A7-F478-9436-A342-8C48559E08A6}"/>
              </a:ext>
            </a:extLst>
          </p:cNvPr>
          <p:cNvCxnSpPr>
            <a:cxnSpLocks/>
            <a:endCxn id="13" idx="0"/>
          </p:cNvCxnSpPr>
          <p:nvPr/>
        </p:nvCxnSpPr>
        <p:spPr>
          <a:xfrm>
            <a:off x="10095103" y="3044407"/>
            <a:ext cx="0" cy="5369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CF22B56-464F-BABF-9ED5-189FE65D39B7}"/>
              </a:ext>
            </a:extLst>
          </p:cNvPr>
          <p:cNvCxnSpPr>
            <a:cxnSpLocks/>
            <a:stCxn id="9" idx="2"/>
            <a:endCxn id="31" idx="0"/>
          </p:cNvCxnSpPr>
          <p:nvPr/>
        </p:nvCxnSpPr>
        <p:spPr>
          <a:xfrm>
            <a:off x="1349765" y="5003322"/>
            <a:ext cx="1359829" cy="7684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04AAFDEE-E658-3278-2EA4-45946F655780}"/>
              </a:ext>
            </a:extLst>
          </p:cNvPr>
          <p:cNvSpPr/>
          <p:nvPr/>
        </p:nvSpPr>
        <p:spPr>
          <a:xfrm>
            <a:off x="2051567" y="5771780"/>
            <a:ext cx="1316054" cy="914400"/>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Merge</a:t>
            </a:r>
          </a:p>
        </p:txBody>
      </p:sp>
      <p:cxnSp>
        <p:nvCxnSpPr>
          <p:cNvPr id="35" name="Straight Arrow Connector 34">
            <a:extLst>
              <a:ext uri="{FF2B5EF4-FFF2-40B4-BE49-F238E27FC236}">
                <a16:creationId xmlns:a16="http://schemas.microsoft.com/office/drawing/2014/main" id="{E7168EDA-048B-CFB2-644B-6A41F0DDDA6E}"/>
              </a:ext>
            </a:extLst>
          </p:cNvPr>
          <p:cNvCxnSpPr>
            <a:cxnSpLocks/>
            <a:stCxn id="10" idx="2"/>
            <a:endCxn id="31" idx="0"/>
          </p:cNvCxnSpPr>
          <p:nvPr/>
        </p:nvCxnSpPr>
        <p:spPr>
          <a:xfrm flipH="1">
            <a:off x="2709594" y="5129785"/>
            <a:ext cx="1087729" cy="6419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0846C3D-3A5F-1AE8-4AE3-F3BF8790FD1C}"/>
              </a:ext>
            </a:extLst>
          </p:cNvPr>
          <p:cNvCxnSpPr>
            <a:stCxn id="12" idx="2"/>
          </p:cNvCxnSpPr>
          <p:nvPr/>
        </p:nvCxnSpPr>
        <p:spPr>
          <a:xfrm flipH="1">
            <a:off x="3797322" y="5129784"/>
            <a:ext cx="2980279" cy="95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384135B-2CBE-3741-1ABA-930D5C0A09D8}"/>
              </a:ext>
            </a:extLst>
          </p:cNvPr>
          <p:cNvCxnSpPr>
            <a:stCxn id="13" idx="2"/>
          </p:cNvCxnSpPr>
          <p:nvPr/>
        </p:nvCxnSpPr>
        <p:spPr>
          <a:xfrm flipH="1">
            <a:off x="3797322" y="5139130"/>
            <a:ext cx="6297781" cy="10898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610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D7248-2AFB-C805-2EF3-5E97DB540FC1}"/>
              </a:ext>
            </a:extLst>
          </p:cNvPr>
          <p:cNvSpPr>
            <a:spLocks noGrp="1"/>
          </p:cNvSpPr>
          <p:nvPr>
            <p:ph type="title"/>
          </p:nvPr>
        </p:nvSpPr>
        <p:spPr/>
        <p:txBody>
          <a:bodyPr/>
          <a:lstStyle/>
          <a:p>
            <a:r>
              <a:rPr lang="en-CA" dirty="0"/>
              <a:t>Model Training and Evaluation</a:t>
            </a:r>
          </a:p>
        </p:txBody>
      </p:sp>
      <p:sp>
        <p:nvSpPr>
          <p:cNvPr id="3" name="Content Placeholder 2">
            <a:extLst>
              <a:ext uri="{FF2B5EF4-FFF2-40B4-BE49-F238E27FC236}">
                <a16:creationId xmlns:a16="http://schemas.microsoft.com/office/drawing/2014/main" id="{C5181CA5-59C7-7F72-BECE-C87897AD595D}"/>
              </a:ext>
            </a:extLst>
          </p:cNvPr>
          <p:cNvSpPr>
            <a:spLocks noGrp="1"/>
          </p:cNvSpPr>
          <p:nvPr>
            <p:ph idx="1"/>
          </p:nvPr>
        </p:nvSpPr>
        <p:spPr/>
        <p:txBody>
          <a:bodyPr>
            <a:normAutofit/>
          </a:bodyPr>
          <a:lstStyle/>
          <a:p>
            <a:r>
              <a:rPr lang="en-US" dirty="0"/>
              <a:t>With the data prepared and the model architecture defined, the model was trained on the preprocessed </a:t>
            </a:r>
            <a:r>
              <a:rPr lang="en-US" dirty="0" err="1"/>
              <a:t>Movielens</a:t>
            </a:r>
            <a:r>
              <a:rPr lang="en-US" dirty="0"/>
              <a:t> data. </a:t>
            </a:r>
          </a:p>
          <a:p>
            <a:r>
              <a:rPr lang="en-US" dirty="0"/>
              <a:t>Model parameters were optimized to minimize prediction errors and make better recommendations.</a:t>
            </a:r>
          </a:p>
          <a:p>
            <a:r>
              <a:rPr lang="en-US" dirty="0"/>
              <a:t>Root mean squared error was used to evaluate the model's performance.</a:t>
            </a:r>
          </a:p>
          <a:p>
            <a:r>
              <a:rPr lang="en-US" dirty="0"/>
              <a:t>The results demonstrated the system's accuracy and effectiveness in making movie recommendations tailored to individual users.</a:t>
            </a:r>
            <a:endParaRPr lang="en-CA" dirty="0"/>
          </a:p>
        </p:txBody>
      </p:sp>
    </p:spTree>
    <p:extLst>
      <p:ext uri="{BB962C8B-B14F-4D97-AF65-F5344CB8AC3E}">
        <p14:creationId xmlns:p14="http://schemas.microsoft.com/office/powerpoint/2010/main" val="1737028246"/>
      </p:ext>
    </p:extLst>
  </p:cSld>
  <p:clrMapOvr>
    <a:masterClrMapping/>
  </p:clrMapOvr>
</p:sld>
</file>

<file path=ppt/theme/theme1.xml><?xml version="1.0" encoding="utf-8"?>
<a:theme xmlns:a="http://schemas.openxmlformats.org/drawingml/2006/main" name="AccentBoxVTI">
  <a:themeElements>
    <a:clrScheme name="AnalogousFromRegularSeedRightStep">
      <a:dk1>
        <a:srgbClr val="000000"/>
      </a:dk1>
      <a:lt1>
        <a:srgbClr val="FFFFFF"/>
      </a:lt1>
      <a:dk2>
        <a:srgbClr val="412B24"/>
      </a:dk2>
      <a:lt2>
        <a:srgbClr val="E2E7E8"/>
      </a:lt2>
      <a:accent1>
        <a:srgbClr val="CA6645"/>
      </a:accent1>
      <a:accent2>
        <a:srgbClr val="B98C34"/>
      </a:accent2>
      <a:accent3>
        <a:srgbClr val="A1AA3A"/>
      </a:accent3>
      <a:accent4>
        <a:srgbClr val="72B232"/>
      </a:accent4>
      <a:accent5>
        <a:srgbClr val="4AB93F"/>
      </a:accent5>
      <a:accent6>
        <a:srgbClr val="34B960"/>
      </a:accent6>
      <a:hlink>
        <a:srgbClr val="388CA8"/>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2525</TotalTime>
  <Words>944</Words>
  <Application>Microsoft Office PowerPoint</Application>
  <PresentationFormat>Widescreen</PresentationFormat>
  <Paragraphs>121</Paragraphs>
  <Slides>12</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Neue Haas Grotesk Text Pro</vt:lpstr>
      <vt:lpstr>Söhne</vt:lpstr>
      <vt:lpstr>Symbol</vt:lpstr>
      <vt:lpstr>AccentBoxVTI</vt:lpstr>
      <vt:lpstr>Movie Recommendation with Neural Networks</vt:lpstr>
      <vt:lpstr>About Me</vt:lpstr>
      <vt:lpstr>Recommendation Systems</vt:lpstr>
      <vt:lpstr>MovieLens Data Set</vt:lpstr>
      <vt:lpstr>Recommender Model</vt:lpstr>
      <vt:lpstr>Data Analysis and Preprocessing</vt:lpstr>
      <vt:lpstr>Data Analysis and Preprocessing</vt:lpstr>
      <vt:lpstr>Recommender Model Architecture</vt:lpstr>
      <vt:lpstr>Model Training and Evaluation</vt:lpstr>
      <vt:lpstr>Results</vt:lpstr>
      <vt:lpstr>Results</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Recommendation with Neural Networks</dc:title>
  <dc:creator>Josh Graham</dc:creator>
  <cp:lastModifiedBy>Josh Graham</cp:lastModifiedBy>
  <cp:revision>57</cp:revision>
  <dcterms:created xsi:type="dcterms:W3CDTF">2023-07-19T02:52:20Z</dcterms:created>
  <dcterms:modified xsi:type="dcterms:W3CDTF">2023-07-20T20:58:02Z</dcterms:modified>
</cp:coreProperties>
</file>